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ms-office.chartcolorstyle+xml" PartName="/ppt/charts/colors2.xml"/>
  <Override ContentType="application/vnd.ms-office.chartcolorstyle+xml" PartName="/ppt/charts/colors3.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3.xml"/>
  <Override ContentType="application/vnd.openxmlformats-officedocument.drawingml.chart+xml" PartName="/ppt/charts/chart2.xml"/>
  <Override ContentType="application/vnd.openxmlformats-officedocument.drawingml.chart+xml" PartName="/ppt/charts/char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ms-office.chartstyle+xml" PartName="/ppt/charts/style3.xml"/>
  <Override ContentType="application/vnd.ms-office.chartstyle+xml" PartName="/ppt/charts/style1.xml"/>
  <Override ContentType="application/vnd.ms-office.chartstyle+xml" PartName="/ppt/charts/style2.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12192000"/>
  <p:notesSz cx="12192000" cy="6858000"/>
  <p:embeddedFontLst>
    <p:embeddedFont>
      <p:font typeface="Montserrat"/>
      <p:regular r:id="rId31"/>
      <p:bold r:id="rId32"/>
      <p:italic r:id="rId33"/>
      <p:boldItalic r:id="rId34"/>
    </p:embeddedFont>
    <p:embeddedFont>
      <p:font typeface="Montserrat Medium"/>
      <p:regular r:id="rId35"/>
      <p:bold r:id="rId36"/>
      <p:italic r:id="rId37"/>
      <p:boldItalic r:id="rId38"/>
    </p:embeddedFont>
    <p:embeddedFont>
      <p:font typeface="Montserrat Light"/>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09">
          <p15:clr>
            <a:srgbClr val="A4A3A4"/>
          </p15:clr>
        </p15:guide>
        <p15:guide id="2" pos="2160">
          <p15:clr>
            <a:srgbClr val="A4A3A4"/>
          </p15:clr>
        </p15:guide>
      </p15:sldGuideLst>
    </p:ext>
    <p:ext uri="http://customooxmlschemas.google.com/">
      <go:slidesCustomData xmlns:go="http://customooxmlschemas.google.com/" r:id="rId43" roundtripDataSignature="AMtx7mixbURO1zQa04CRO5tBwGqzEF7VF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09"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Light-bold.fntdata"/><Relationship Id="rId20" Type="http://schemas.openxmlformats.org/officeDocument/2006/relationships/slide" Target="slides/slide15.xml"/><Relationship Id="rId42" Type="http://schemas.openxmlformats.org/officeDocument/2006/relationships/font" Target="fonts/MontserratLight-boldItalic.fntdata"/><Relationship Id="rId41" Type="http://schemas.openxmlformats.org/officeDocument/2006/relationships/font" Target="fonts/MontserratLight-italic.fntdata"/><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35" Type="http://schemas.openxmlformats.org/officeDocument/2006/relationships/font" Target="fonts/MontserratMedium-regular.fntdata"/><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37" Type="http://schemas.openxmlformats.org/officeDocument/2006/relationships/font" Target="fonts/MontserratMedium-italic.fntdata"/><Relationship Id="rId14" Type="http://schemas.openxmlformats.org/officeDocument/2006/relationships/slide" Target="slides/slide9.xml"/><Relationship Id="rId36" Type="http://schemas.openxmlformats.org/officeDocument/2006/relationships/font" Target="fonts/MontserratMedium-bold.fntdata"/><Relationship Id="rId17" Type="http://schemas.openxmlformats.org/officeDocument/2006/relationships/slide" Target="slides/slide12.xml"/><Relationship Id="rId39" Type="http://schemas.openxmlformats.org/officeDocument/2006/relationships/font" Target="fonts/MontserratLight-regular.fntdata"/><Relationship Id="rId16" Type="http://schemas.openxmlformats.org/officeDocument/2006/relationships/slide" Target="slides/slide11.xml"/><Relationship Id="rId38" Type="http://schemas.openxmlformats.org/officeDocument/2006/relationships/font" Target="fonts/MontserratMedium-boldItalic.fntdata"/><Relationship Id="rId19" Type="http://schemas.openxmlformats.org/officeDocument/2006/relationships/slide" Target="slides/slide14.xml"/><Relationship Id="rId18"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accent1">
                    <a:lumMod val="50000"/>
                  </a:schemeClr>
                </a:solidFill>
                <a:latin typeface="+mn-lt"/>
                <a:ea typeface="+mn-ea"/>
                <a:cs typeface="+mn-cs"/>
              </a:defRPr>
            </a:pPr>
            <a:r>
              <a:rPr lang="en-US"/>
              <a:t>Skill Focus Map</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accent1">
                  <a:lumMod val="50000"/>
                </a:schemeClr>
              </a:solidFill>
              <a:latin typeface="+mn-lt"/>
              <a:ea typeface="+mn-ea"/>
              <a:cs typeface="+mn-cs"/>
            </a:defRPr>
          </a:pPr>
          <a:endParaRPr lang="en-US"/>
        </a:p>
      </c:txPr>
    </c:title>
    <c:autoTitleDeleted val="0"/>
    <c:plotArea>
      <c:layout/>
      <c:radarChart>
        <c:radarStyle val="marker"/>
        <c:varyColors val="0"/>
        <c:ser>
          <c:idx val="0"/>
          <c:order val="0"/>
          <c:tx>
            <c:strRef>
              <c:f>Sheet1!$B$1</c:f>
              <c:strCache>
                <c:ptCount val="1"/>
                <c:pt idx="0">
                  <c:v>Series 1</c:v>
                </c:pt>
              </c:strCache>
            </c:strRef>
          </c:tx>
          <c:spPr>
            <a:ln w="34925" cap="rnd">
              <a:solidFill>
                <a:schemeClr val="accent1"/>
              </a:solidFill>
              <a:round/>
            </a:ln>
            <a:effectLst>
              <a:outerShdw blurRad="40000" dist="23000" dir="5400000" rotWithShape="0">
                <a:srgbClr val="000000">
                  <a:alpha val="35000"/>
                </a:srgbClr>
              </a:outerShdw>
            </a:effectLst>
          </c:spPr>
          <c:marker>
            <c:symbol val="none"/>
          </c:marker>
          <c:cat>
            <c:strRef>
              <c:f>Sheet1!$A$2:$A$5</c:f>
              <c:strCache>
                <c:ptCount val="4"/>
                <c:pt idx="0">
                  <c:v>Model Development</c:v>
                </c:pt>
                <c:pt idx="1">
                  <c:v>Software Development</c:v>
                </c:pt>
                <c:pt idx="2">
                  <c:v>Data Manipulation</c:v>
                </c:pt>
                <c:pt idx="3">
                  <c:v>Mathematical Concepts</c:v>
                </c:pt>
              </c:strCache>
            </c:strRef>
          </c:cat>
          <c:val>
            <c:numRef>
              <c:f>Sheet1!$B$2:$B$5</c:f>
              <c:numCache>
                <c:formatCode>General</c:formatCode>
                <c:ptCount val="4"/>
                <c:pt idx="0">
                  <c:v>19</c:v>
                </c:pt>
                <c:pt idx="1">
                  <c:v>19</c:v>
                </c:pt>
                <c:pt idx="2">
                  <c:v>38</c:v>
                </c:pt>
                <c:pt idx="3">
                  <c:v>25</c:v>
                </c:pt>
              </c:numCache>
            </c:numRef>
          </c:val>
          <c:extLst>
            <c:ext xmlns:c16="http://schemas.microsoft.com/office/drawing/2014/chart" uri="{C3380CC4-5D6E-409C-BE32-E72D297353CC}">
              <c16:uniqueId val="{00000000-2C08-4416-A279-3DB993FABA8B}"/>
            </c:ext>
          </c:extLst>
        </c:ser>
        <c:dLbls>
          <c:showLegendKey val="0"/>
          <c:showVal val="0"/>
          <c:showCatName val="0"/>
          <c:showSerName val="0"/>
          <c:showPercent val="0"/>
          <c:showBubbleSize val="0"/>
        </c:dLbls>
        <c:axId val="902678703"/>
        <c:axId val="902679119"/>
      </c:radarChart>
      <c:catAx>
        <c:axId val="902678703"/>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1">
                    <a:lumMod val="50000"/>
                  </a:schemeClr>
                </a:solidFill>
                <a:latin typeface="+mn-lt"/>
                <a:ea typeface="+mn-ea"/>
                <a:cs typeface="+mn-cs"/>
              </a:defRPr>
            </a:pPr>
            <a:endParaRPr lang="en-US"/>
          </a:p>
        </c:txPr>
        <c:crossAx val="902679119"/>
        <c:crosses val="autoZero"/>
        <c:auto val="1"/>
        <c:lblAlgn val="ctr"/>
        <c:lblOffset val="100"/>
        <c:noMultiLvlLbl val="0"/>
      </c:catAx>
      <c:valAx>
        <c:axId val="90267911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02678703"/>
        <c:crosses val="autoZero"/>
        <c:crossBetween val="between"/>
      </c:valAx>
      <c:spPr>
        <a:solidFill>
          <a:schemeClr val="lt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accent1">
              <a:lumMod val="50000"/>
            </a:schemeClr>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accent1">
                    <a:lumMod val="50000"/>
                  </a:schemeClr>
                </a:solidFill>
                <a:latin typeface="+mn-lt"/>
                <a:ea typeface="+mn-ea"/>
                <a:cs typeface="+mn-cs"/>
              </a:defRPr>
            </a:pPr>
            <a:r>
              <a:rPr lang="en-US"/>
              <a:t>Skill Focus Map</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accent1">
                  <a:lumMod val="50000"/>
                </a:schemeClr>
              </a:solidFill>
              <a:latin typeface="+mn-lt"/>
              <a:ea typeface="+mn-ea"/>
              <a:cs typeface="+mn-cs"/>
            </a:defRPr>
          </a:pPr>
          <a:endParaRPr lang="en-US"/>
        </a:p>
      </c:txPr>
    </c:title>
    <c:autoTitleDeleted val="0"/>
    <c:plotArea>
      <c:layout/>
      <c:radarChart>
        <c:radarStyle val="marker"/>
        <c:varyColors val="0"/>
        <c:ser>
          <c:idx val="0"/>
          <c:order val="0"/>
          <c:tx>
            <c:strRef>
              <c:f>Sheet1!$B$1</c:f>
              <c:strCache>
                <c:ptCount val="1"/>
                <c:pt idx="0">
                  <c:v>Series 1</c:v>
                </c:pt>
              </c:strCache>
            </c:strRef>
          </c:tx>
          <c:spPr>
            <a:ln w="34925" cap="rnd">
              <a:solidFill>
                <a:schemeClr val="accent1"/>
              </a:solidFill>
              <a:round/>
            </a:ln>
            <a:effectLst>
              <a:outerShdw blurRad="40000" dist="23000" dir="5400000" rotWithShape="0">
                <a:srgbClr val="000000">
                  <a:alpha val="35000"/>
                </a:srgbClr>
              </a:outerShdw>
            </a:effectLst>
          </c:spPr>
          <c:marker>
            <c:symbol val="none"/>
          </c:marker>
          <c:cat>
            <c:strRef>
              <c:f>Sheet1!$A$2:$A$5</c:f>
              <c:strCache>
                <c:ptCount val="4"/>
                <c:pt idx="0">
                  <c:v>Model Development</c:v>
                </c:pt>
                <c:pt idx="1">
                  <c:v>Software Development</c:v>
                </c:pt>
                <c:pt idx="2">
                  <c:v>Data Manipulation</c:v>
                </c:pt>
                <c:pt idx="3">
                  <c:v>Mathematical Concepts</c:v>
                </c:pt>
              </c:strCache>
            </c:strRef>
          </c:cat>
          <c:val>
            <c:numRef>
              <c:f>Sheet1!$B$2:$B$5</c:f>
              <c:numCache>
                <c:formatCode>General</c:formatCode>
                <c:ptCount val="4"/>
                <c:pt idx="0">
                  <c:v>18</c:v>
                </c:pt>
                <c:pt idx="1">
                  <c:v>36</c:v>
                </c:pt>
                <c:pt idx="2">
                  <c:v>22</c:v>
                </c:pt>
                <c:pt idx="3">
                  <c:v>10</c:v>
                </c:pt>
              </c:numCache>
            </c:numRef>
          </c:val>
          <c:extLst>
            <c:ext xmlns:c16="http://schemas.microsoft.com/office/drawing/2014/chart" uri="{C3380CC4-5D6E-409C-BE32-E72D297353CC}">
              <c16:uniqueId val="{00000000-A624-40A4-8C7C-A1124FBE5A7F}"/>
            </c:ext>
          </c:extLst>
        </c:ser>
        <c:dLbls>
          <c:showLegendKey val="0"/>
          <c:showVal val="0"/>
          <c:showCatName val="0"/>
          <c:showSerName val="0"/>
          <c:showPercent val="0"/>
          <c:showBubbleSize val="0"/>
        </c:dLbls>
        <c:axId val="902678703"/>
        <c:axId val="902679119"/>
      </c:radarChart>
      <c:catAx>
        <c:axId val="902678703"/>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1">
                    <a:lumMod val="50000"/>
                  </a:schemeClr>
                </a:solidFill>
                <a:latin typeface="+mn-lt"/>
                <a:ea typeface="+mn-ea"/>
                <a:cs typeface="+mn-cs"/>
              </a:defRPr>
            </a:pPr>
            <a:endParaRPr lang="en-US"/>
          </a:p>
        </c:txPr>
        <c:crossAx val="902679119"/>
        <c:crosses val="autoZero"/>
        <c:auto val="1"/>
        <c:lblAlgn val="ctr"/>
        <c:lblOffset val="100"/>
        <c:noMultiLvlLbl val="0"/>
      </c:catAx>
      <c:valAx>
        <c:axId val="90267911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02678703"/>
        <c:crosses val="autoZero"/>
        <c:crossBetween val="between"/>
      </c:valAx>
      <c:spPr>
        <a:solidFill>
          <a:schemeClr val="lt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accent1">
              <a:lumMod val="50000"/>
            </a:schemeClr>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accent1">
                    <a:lumMod val="50000"/>
                  </a:schemeClr>
                </a:solidFill>
                <a:latin typeface="+mn-lt"/>
                <a:ea typeface="+mn-ea"/>
                <a:cs typeface="+mn-cs"/>
              </a:defRPr>
            </a:pPr>
            <a:r>
              <a:rPr lang="en-US"/>
              <a:t>Skill Focus Map</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accent1">
                  <a:lumMod val="50000"/>
                </a:schemeClr>
              </a:solidFill>
              <a:latin typeface="+mn-lt"/>
              <a:ea typeface="+mn-ea"/>
              <a:cs typeface="+mn-cs"/>
            </a:defRPr>
          </a:pPr>
          <a:endParaRPr lang="en-US"/>
        </a:p>
      </c:txPr>
    </c:title>
    <c:autoTitleDeleted val="0"/>
    <c:plotArea>
      <c:layout/>
      <c:radarChart>
        <c:radarStyle val="marker"/>
        <c:varyColors val="0"/>
        <c:ser>
          <c:idx val="0"/>
          <c:order val="0"/>
          <c:tx>
            <c:strRef>
              <c:f>Sheet1!$B$1</c:f>
              <c:strCache>
                <c:ptCount val="1"/>
                <c:pt idx="0">
                  <c:v>Series 1</c:v>
                </c:pt>
              </c:strCache>
            </c:strRef>
          </c:tx>
          <c:spPr>
            <a:ln w="34925" cap="rnd">
              <a:solidFill>
                <a:schemeClr val="accent1"/>
              </a:solidFill>
              <a:round/>
            </a:ln>
            <a:effectLst>
              <a:outerShdw blurRad="40000" dist="23000" dir="5400000" rotWithShape="0">
                <a:srgbClr val="000000">
                  <a:alpha val="35000"/>
                </a:srgbClr>
              </a:outerShdw>
            </a:effectLst>
          </c:spPr>
          <c:marker>
            <c:symbol val="none"/>
          </c:marker>
          <c:cat>
            <c:strRef>
              <c:f>Sheet1!$A$2:$A$5</c:f>
              <c:strCache>
                <c:ptCount val="4"/>
                <c:pt idx="0">
                  <c:v>Model Development</c:v>
                </c:pt>
                <c:pt idx="1">
                  <c:v>Software Development</c:v>
                </c:pt>
                <c:pt idx="2">
                  <c:v>Data Manipulation</c:v>
                </c:pt>
                <c:pt idx="3">
                  <c:v>Mathematical Concepts</c:v>
                </c:pt>
              </c:strCache>
            </c:strRef>
          </c:cat>
          <c:val>
            <c:numRef>
              <c:f>Sheet1!$B$2:$B$5</c:f>
              <c:numCache>
                <c:formatCode>General</c:formatCode>
                <c:ptCount val="4"/>
                <c:pt idx="0">
                  <c:v>34</c:v>
                </c:pt>
                <c:pt idx="1">
                  <c:v>19</c:v>
                </c:pt>
                <c:pt idx="2">
                  <c:v>29</c:v>
                </c:pt>
                <c:pt idx="3">
                  <c:v>27</c:v>
                </c:pt>
              </c:numCache>
            </c:numRef>
          </c:val>
          <c:extLst>
            <c:ext xmlns:c16="http://schemas.microsoft.com/office/drawing/2014/chart" uri="{C3380CC4-5D6E-409C-BE32-E72D297353CC}">
              <c16:uniqueId val="{00000000-3DE6-4187-BD7B-781EC9D70522}"/>
            </c:ext>
          </c:extLst>
        </c:ser>
        <c:dLbls>
          <c:showLegendKey val="0"/>
          <c:showVal val="0"/>
          <c:showCatName val="0"/>
          <c:showSerName val="0"/>
          <c:showPercent val="0"/>
          <c:showBubbleSize val="0"/>
        </c:dLbls>
        <c:axId val="902678703"/>
        <c:axId val="902679119"/>
      </c:radarChart>
      <c:catAx>
        <c:axId val="902678703"/>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1">
                    <a:lumMod val="50000"/>
                  </a:schemeClr>
                </a:solidFill>
                <a:latin typeface="+mn-lt"/>
                <a:ea typeface="+mn-ea"/>
                <a:cs typeface="+mn-cs"/>
              </a:defRPr>
            </a:pPr>
            <a:endParaRPr lang="en-US"/>
          </a:p>
        </c:txPr>
        <c:crossAx val="902679119"/>
        <c:crosses val="autoZero"/>
        <c:auto val="1"/>
        <c:lblAlgn val="ctr"/>
        <c:lblOffset val="100"/>
        <c:noMultiLvlLbl val="0"/>
      </c:catAx>
      <c:valAx>
        <c:axId val="90267911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02678703"/>
        <c:crosses val="autoZero"/>
        <c:crossBetween val="between"/>
      </c:valAx>
      <c:spPr>
        <a:solidFill>
          <a:schemeClr val="lt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accent1">
              <a:lumMod val="50000"/>
            </a:schemeClr>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5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5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5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5283200" cy="3444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6905625" y="0"/>
            <a:ext cx="5283200" cy="3444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513"/>
            <a:ext cx="5283200" cy="3444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3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39: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AI introduces immanent uncertainty into the product stack. Because AI models do not rely on the computational logic of general programming, they lose the advantages of finite automata. For those of you who did not remember what that amounts to, a data scientist is then often producing final  system components outside of the deterministic loop of software</a:t>
            </a:r>
            <a:endParaRPr/>
          </a:p>
        </p:txBody>
      </p:sp>
      <p:sp>
        <p:nvSpPr>
          <p:cNvPr id="209" name="Google Shape;209;p39: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40: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4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5: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p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41: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4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4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42: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267" name="Google Shape;267;p42: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43: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4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4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44: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298" name="Google Shape;298;p44: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4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45: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We will delve into the things you want to understand when it comes to this last 10-year corporate journey in our next session. How those of us in the AI community are partly to blame. </a:t>
            </a:r>
            <a:endParaRPr/>
          </a:p>
        </p:txBody>
      </p:sp>
      <p:sp>
        <p:nvSpPr>
          <p:cNvPr id="305" name="Google Shape;305;p45: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4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46: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For the past 7 years, the demand for data science &amp; AI talent has consistently been far larger than the demand. This has created some specific dilemmas/opportunities in the workplace. </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US"/>
              <a:t>If you really want to have an understanding of the potential salaries of a job, you must talk to recruiters, they see all the generic google statistics you do, and then do unpredictable things with them. Depending on the senior leadership enthusiasm, style, and future focus, data science roles can be inflated or deflated from the supposed market statistics </a:t>
            </a:r>
            <a:endParaRPr/>
          </a:p>
        </p:txBody>
      </p:sp>
      <p:sp>
        <p:nvSpPr>
          <p:cNvPr id="331" name="Google Shape;331;p46: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4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47: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In years past, you needed a PhD to be considered for a data science position. This has changed for two main reasons: Mathematics is less relevant / the role has become more similar to engineering &amp;&amp; the fields growth has created many more areas to add value that could be handled entirely by open-source notebooks</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US"/>
              <a:t>The biggest problem I have seen in hiring right now is the lack of subject matter experience and interest from cndidates. What I typically see instead is too much focus on the tools to solve the problem and not the problem itself</a:t>
            </a:r>
            <a:endParaRPr/>
          </a:p>
        </p:txBody>
      </p:sp>
      <p:sp>
        <p:nvSpPr>
          <p:cNvPr id="347" name="Google Shape;347;p47: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2: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We want to begin OUR answers to these questions </a:t>
            </a:r>
            <a:endParaRPr/>
          </a:p>
        </p:txBody>
      </p:sp>
      <p:sp>
        <p:nvSpPr>
          <p:cNvPr id="92" name="Google Shape;92;p2: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4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p48: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This is all leading to the current challenge for our “professional” field, we have not rebounded from the generalizing of our work. Our value is not exceeding our cost in far too many cases. </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US"/>
              <a:t>This is what you are up against and how you should be framing the problem</a:t>
            </a:r>
            <a:endParaRPr/>
          </a:p>
        </p:txBody>
      </p:sp>
      <p:sp>
        <p:nvSpPr>
          <p:cNvPr id="387" name="Google Shape;387;p48: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49: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If you are one of the many people who knows they do not have the most well-rounded set of hard skills yet, this is your best way in.</a:t>
            </a:r>
            <a:endParaRPr/>
          </a:p>
        </p:txBody>
      </p:sp>
      <p:sp>
        <p:nvSpPr>
          <p:cNvPr id="433" name="Google Shape;433;p49: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5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p50: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454" name="Google Shape;454;p50: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5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51: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If you are in this course, there is a good chance you are aware of the growth across the board of AI and data science awareness and inclusion. Here are some points which you should be aware of that are significant narratives for people in the industry</a:t>
            </a:r>
            <a:endParaRPr/>
          </a:p>
        </p:txBody>
      </p:sp>
      <p:sp>
        <p:nvSpPr>
          <p:cNvPr id="461" name="Google Shape;461;p51: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3: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9" name="Google Shape;479;p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5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Google Shape;512;p52: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Which of these pros do you see as cons? Which of these cons are pros to you? How do you think your personality meshes with each?</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US"/>
              <a:t>Data scientist specifically commonly report the full-time office environment as suboptimal for completing tasks. </a:t>
            </a:r>
            <a:endParaRPr/>
          </a:p>
        </p:txBody>
      </p:sp>
      <p:sp>
        <p:nvSpPr>
          <p:cNvPr id="513" name="Google Shape;513;p52: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7: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Being a Data scientist in academia means behaving like any other researcher. Being a data scientist within industrial settings means almost anything. Most people don’t really know what you do, and often treat you like a technologist. But you are not. A data scientist is just that, a scientist. We cannot forget that. </a:t>
            </a:r>
            <a:endParaRPr/>
          </a:p>
          <a:p>
            <a:pPr indent="0" lvl="0" marL="0" rtl="0" algn="l">
              <a:lnSpc>
                <a:spcPct val="100000"/>
              </a:lnSpc>
              <a:spcBef>
                <a:spcPts val="0"/>
              </a:spcBef>
              <a:spcAft>
                <a:spcPts val="0"/>
              </a:spcAft>
              <a:buSzPts val="1400"/>
              <a:buNone/>
            </a:pPr>
            <a:r>
              <a:rPr lang="en-US"/>
              <a:t>A data scientist could be working for a pharma company and appear indistinguishable from the clinical immunologist to most, or they could be at a marketing startup and seem indistinguishable to the business analyst. We have a massive application landscape, and therefore identity crisis. </a:t>
            </a:r>
            <a:endParaRPr/>
          </a:p>
        </p:txBody>
      </p:sp>
      <p:sp>
        <p:nvSpPr>
          <p:cNvPr id="108" name="Google Shape;108;p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34: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It should be no sprise that the Python/R meta has been getting copy-pasted less and less throughout the years by job posters. At this point python has libraries for everything, including the once holy signal processing powers of Matlab.</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US"/>
              <a:t>If you are very familiar with the AWS env/tools, with managed services like SageMaker you have an almost complete repertoire for e2e data science  </a:t>
            </a:r>
            <a:endParaRPr/>
          </a:p>
        </p:txBody>
      </p:sp>
      <p:sp>
        <p:nvSpPr>
          <p:cNvPr id="117" name="Google Shape;117;p34: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35: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3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3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36: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What are the differences between these roles conceptually? –How much concordance is there?</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US"/>
              <a:t>What does the data suggest when we sample from job boards? –How much should we take that to heart?</a:t>
            </a:r>
            <a:endParaRPr/>
          </a:p>
        </p:txBody>
      </p:sp>
      <p:sp>
        <p:nvSpPr>
          <p:cNvPr id="149" name="Google Shape;149;p36: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37: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3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4: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p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38: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More than half of the people applying to data science positions are actually closer to the previous roles. This is a warning, and an opportunity. </a:t>
            </a:r>
            <a:endParaRPr/>
          </a:p>
        </p:txBody>
      </p:sp>
      <p:sp>
        <p:nvSpPr>
          <p:cNvPr id="190" name="Google Shape;190;p3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Black" showMasterSp="0">
  <p:cSld name="Thank You Black">
    <p:bg>
      <p:bgPr>
        <a:solidFill>
          <a:srgbClr val="000000"/>
        </a:solidFill>
      </p:bgPr>
    </p:bg>
    <p:spTree>
      <p:nvGrpSpPr>
        <p:cNvPr id="20" name="Shape 20"/>
        <p:cNvGrpSpPr/>
        <p:nvPr/>
      </p:nvGrpSpPr>
      <p:grpSpPr>
        <a:xfrm>
          <a:off x="0" y="0"/>
          <a:ext cx="0" cy="0"/>
          <a:chOff x="0" y="0"/>
          <a:chExt cx="0" cy="0"/>
        </a:xfrm>
      </p:grpSpPr>
      <p:pic>
        <p:nvPicPr>
          <p:cNvPr id="21" name="Google Shape;21;p17"/>
          <p:cNvPicPr preferRelativeResize="0"/>
          <p:nvPr/>
        </p:nvPicPr>
        <p:blipFill rotWithShape="1">
          <a:blip r:embed="rId2">
            <a:alphaModFix/>
          </a:blip>
          <a:srcRect b="0" l="0" r="0" t="0"/>
          <a:stretch/>
        </p:blipFill>
        <p:spPr>
          <a:xfrm>
            <a:off x="609600" y="499390"/>
            <a:ext cx="4502100" cy="1502514"/>
          </a:xfrm>
          <a:prstGeom prst="rect">
            <a:avLst/>
          </a:prstGeom>
          <a:noFill/>
          <a:ln>
            <a:noFill/>
          </a:ln>
        </p:spPr>
      </p:pic>
      <p:pic>
        <p:nvPicPr>
          <p:cNvPr id="22" name="Google Shape;22;p17"/>
          <p:cNvPicPr preferRelativeResize="0"/>
          <p:nvPr/>
        </p:nvPicPr>
        <p:blipFill rotWithShape="1">
          <a:blip r:embed="rId3">
            <a:alphaModFix/>
          </a:blip>
          <a:srcRect b="0" l="0" r="0" t="0"/>
          <a:stretch/>
        </p:blipFill>
        <p:spPr>
          <a:xfrm>
            <a:off x="9756604" y="5623532"/>
            <a:ext cx="362712" cy="365760"/>
          </a:xfrm>
          <a:prstGeom prst="rect">
            <a:avLst/>
          </a:prstGeom>
          <a:noFill/>
          <a:ln>
            <a:noFill/>
          </a:ln>
        </p:spPr>
      </p:pic>
      <p:pic>
        <p:nvPicPr>
          <p:cNvPr id="23" name="Google Shape;23;p17"/>
          <p:cNvPicPr preferRelativeResize="0"/>
          <p:nvPr/>
        </p:nvPicPr>
        <p:blipFill rotWithShape="1">
          <a:blip r:embed="rId4">
            <a:alphaModFix/>
          </a:blip>
          <a:srcRect b="0" l="0" r="0" t="0"/>
          <a:stretch/>
        </p:blipFill>
        <p:spPr>
          <a:xfrm>
            <a:off x="10305238" y="5623532"/>
            <a:ext cx="362712" cy="365760"/>
          </a:xfrm>
          <a:prstGeom prst="rect">
            <a:avLst/>
          </a:prstGeom>
          <a:noFill/>
          <a:ln>
            <a:noFill/>
          </a:ln>
        </p:spPr>
      </p:pic>
      <p:pic>
        <p:nvPicPr>
          <p:cNvPr id="24" name="Google Shape;24;p17"/>
          <p:cNvPicPr preferRelativeResize="0"/>
          <p:nvPr/>
        </p:nvPicPr>
        <p:blipFill rotWithShape="1">
          <a:blip r:embed="rId5">
            <a:alphaModFix/>
          </a:blip>
          <a:srcRect b="0" l="0" r="0" t="0"/>
          <a:stretch/>
        </p:blipFill>
        <p:spPr>
          <a:xfrm>
            <a:off x="10850824" y="5623532"/>
            <a:ext cx="365760" cy="365760"/>
          </a:xfrm>
          <a:prstGeom prst="rect">
            <a:avLst/>
          </a:prstGeom>
          <a:noFill/>
          <a:ln>
            <a:noFill/>
          </a:ln>
        </p:spPr>
      </p:pic>
      <p:sp>
        <p:nvSpPr>
          <p:cNvPr id="25" name="Google Shape;25;p17"/>
          <p:cNvSpPr txBox="1"/>
          <p:nvPr/>
        </p:nvSpPr>
        <p:spPr>
          <a:xfrm>
            <a:off x="9756603" y="6078943"/>
            <a:ext cx="1463040" cy="184666"/>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Montserrat"/>
                <a:ea typeface="Montserrat"/>
                <a:cs typeface="Montserrat"/>
                <a:sym typeface="Montserrat"/>
              </a:rPr>
              <a:t>www.emeritus.org</a:t>
            </a:r>
            <a:endParaRPr b="0" i="0" sz="1200" u="none" cap="none" strike="noStrike">
              <a:solidFill>
                <a:schemeClr val="lt1"/>
              </a:solidFill>
              <a:latin typeface="Montserrat"/>
              <a:ea typeface="Montserrat"/>
              <a:cs typeface="Montserrat"/>
              <a:sym typeface="Montserrat"/>
            </a:endParaRPr>
          </a:p>
        </p:txBody>
      </p:sp>
      <p:sp>
        <p:nvSpPr>
          <p:cNvPr id="26" name="Google Shape;26;p17"/>
          <p:cNvSpPr txBox="1"/>
          <p:nvPr>
            <p:ph type="title"/>
          </p:nvPr>
        </p:nvSpPr>
        <p:spPr>
          <a:xfrm>
            <a:off x="701099" y="5714970"/>
            <a:ext cx="8138071" cy="457200"/>
          </a:xfrm>
          <a:prstGeom prst="rect">
            <a:avLst/>
          </a:prstGeom>
          <a:noFill/>
          <a:ln>
            <a:noFill/>
          </a:ln>
        </p:spPr>
        <p:txBody>
          <a:bodyPr anchorCtr="0" anchor="ctr" bIns="0" lIns="91425" spcFirstLastPara="1" rIns="91425" wrap="square" tIns="0">
            <a:noAutofit/>
          </a:bodyPr>
          <a:lstStyle>
            <a:lvl1pPr lvl="0" algn="l">
              <a:lnSpc>
                <a:spcPct val="90000"/>
              </a:lnSpc>
              <a:spcBef>
                <a:spcPts val="0"/>
              </a:spcBef>
              <a:spcAft>
                <a:spcPts val="0"/>
              </a:spcAft>
              <a:buClr>
                <a:srgbClr val="00BE6D"/>
              </a:buClr>
              <a:buSzPts val="2400"/>
              <a:buFont typeface="Montserrat"/>
              <a:buNone/>
              <a:defRPr sz="2400">
                <a:solidFill>
                  <a:srgbClr val="00BE6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67" name="Shape 67"/>
        <p:cNvGrpSpPr/>
        <p:nvPr/>
      </p:nvGrpSpPr>
      <p:grpSpPr>
        <a:xfrm>
          <a:off x="0" y="0"/>
          <a:ext cx="0" cy="0"/>
          <a:chOff x="0" y="0"/>
          <a:chExt cx="0" cy="0"/>
        </a:xfrm>
      </p:grpSpPr>
      <p:pic>
        <p:nvPicPr>
          <p:cNvPr id="68" name="Google Shape;68;p31"/>
          <p:cNvPicPr preferRelativeResize="0"/>
          <p:nvPr/>
        </p:nvPicPr>
        <p:blipFill rotWithShape="1">
          <a:blip r:embed="rId2">
            <a:alphaModFix/>
          </a:blip>
          <a:srcRect b="0" l="0" r="0" t="0"/>
          <a:stretch/>
        </p:blipFill>
        <p:spPr>
          <a:xfrm>
            <a:off x="423775" y="6172170"/>
            <a:ext cx="368763" cy="36876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Quote" showMasterSp="0">
  <p:cSld name="Full Page Quote">
    <p:bg>
      <p:bgPr>
        <a:solidFill>
          <a:srgbClr val="000000"/>
        </a:solidFill>
      </p:bgPr>
    </p:bg>
    <p:spTree>
      <p:nvGrpSpPr>
        <p:cNvPr id="69" name="Shape 69"/>
        <p:cNvGrpSpPr/>
        <p:nvPr/>
      </p:nvGrpSpPr>
      <p:grpSpPr>
        <a:xfrm>
          <a:off x="0" y="0"/>
          <a:ext cx="0" cy="0"/>
          <a:chOff x="0" y="0"/>
          <a:chExt cx="0" cy="0"/>
        </a:xfrm>
      </p:grpSpPr>
      <p:sp>
        <p:nvSpPr>
          <p:cNvPr id="70" name="Google Shape;70;p32"/>
          <p:cNvSpPr txBox="1"/>
          <p:nvPr>
            <p:ph idx="1" type="body"/>
          </p:nvPr>
        </p:nvSpPr>
        <p:spPr>
          <a:xfrm>
            <a:off x="3352830" y="2971805"/>
            <a:ext cx="5486340" cy="914390"/>
          </a:xfrm>
          <a:prstGeom prst="rect">
            <a:avLst/>
          </a:prstGeom>
          <a:noFill/>
          <a:ln>
            <a:noFill/>
          </a:ln>
        </p:spPr>
        <p:txBody>
          <a:bodyPr anchorCtr="0" anchor="t" bIns="0" lIns="0" spcFirstLastPara="1" rIns="0" wrap="square" tIns="0">
            <a:noAutofit/>
          </a:bodyPr>
          <a:lstStyle>
            <a:lvl1pPr indent="-228600" lvl="0" marL="457200" algn="just">
              <a:lnSpc>
                <a:spcPct val="124000"/>
              </a:lnSpc>
              <a:spcBef>
                <a:spcPts val="0"/>
              </a:spcBef>
              <a:spcAft>
                <a:spcPts val="0"/>
              </a:spcAft>
              <a:buSzPts val="1800"/>
              <a:buNone/>
              <a:defRPr b="0" sz="1800">
                <a:solidFill>
                  <a:srgbClr val="FFFFFF"/>
                </a:solidFill>
                <a:latin typeface="Montserrat"/>
                <a:ea typeface="Montserrat"/>
                <a:cs typeface="Montserrat"/>
                <a:sym typeface="Montserrat"/>
              </a:defRPr>
            </a:lvl1pPr>
            <a:lvl2pPr indent="-228600" lvl="1" marL="914400" algn="l">
              <a:lnSpc>
                <a:spcPct val="110000"/>
              </a:lnSpc>
              <a:spcBef>
                <a:spcPts val="0"/>
              </a:spcBef>
              <a:spcAft>
                <a:spcPts val="0"/>
              </a:spcAft>
              <a:buSzPts val="1800"/>
              <a:buNone/>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2"/>
          <p:cNvSpPr/>
          <p:nvPr/>
        </p:nvSpPr>
        <p:spPr>
          <a:xfrm>
            <a:off x="2895634" y="2697488"/>
            <a:ext cx="274317" cy="1371585"/>
          </a:xfrm>
          <a:custGeom>
            <a:rect b="b" l="l" r="r" t="t"/>
            <a:pathLst>
              <a:path extrusionOk="0" h="1315085" w="313055">
                <a:moveTo>
                  <a:pt x="312585" y="0"/>
                </a:moveTo>
                <a:lnTo>
                  <a:pt x="0" y="0"/>
                </a:lnTo>
                <a:lnTo>
                  <a:pt x="0" y="1314462"/>
                </a:lnTo>
                <a:lnTo>
                  <a:pt x="312585" y="1314462"/>
                </a:lnTo>
              </a:path>
            </a:pathLst>
          </a:custGeom>
          <a:noFill/>
          <a:ln cap="flat" cmpd="sng" w="31750">
            <a:solidFill>
              <a:srgbClr val="00BE6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72" name="Google Shape;72;p32"/>
          <p:cNvSpPr/>
          <p:nvPr/>
        </p:nvSpPr>
        <p:spPr>
          <a:xfrm flipH="1">
            <a:off x="9022049" y="2697488"/>
            <a:ext cx="274317" cy="1371585"/>
          </a:xfrm>
          <a:custGeom>
            <a:rect b="b" l="l" r="r" t="t"/>
            <a:pathLst>
              <a:path extrusionOk="0" h="1315085" w="313055">
                <a:moveTo>
                  <a:pt x="312585" y="0"/>
                </a:moveTo>
                <a:lnTo>
                  <a:pt x="0" y="0"/>
                </a:lnTo>
                <a:lnTo>
                  <a:pt x="0" y="1314462"/>
                </a:lnTo>
                <a:lnTo>
                  <a:pt x="312585" y="1314462"/>
                </a:lnTo>
              </a:path>
            </a:pathLst>
          </a:custGeom>
          <a:noFill/>
          <a:ln cap="flat" cmpd="sng" w="31750">
            <a:solidFill>
              <a:srgbClr val="00BE6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pic>
        <p:nvPicPr>
          <p:cNvPr id="73" name="Google Shape;73;p32"/>
          <p:cNvPicPr preferRelativeResize="0"/>
          <p:nvPr/>
        </p:nvPicPr>
        <p:blipFill rotWithShape="1">
          <a:blip r:embed="rId2">
            <a:alphaModFix/>
          </a:blip>
          <a:srcRect b="0" l="0" r="0" t="0"/>
          <a:stretch/>
        </p:blipFill>
        <p:spPr>
          <a:xfrm>
            <a:off x="423775" y="6172170"/>
            <a:ext cx="368763" cy="368763"/>
          </a:xfrm>
          <a:prstGeom prst="rect">
            <a:avLst/>
          </a:prstGeom>
          <a:noFill/>
          <a:ln>
            <a:noFill/>
          </a:ln>
        </p:spPr>
      </p:pic>
      <p:grpSp>
        <p:nvGrpSpPr>
          <p:cNvPr id="74" name="Google Shape;74;p32"/>
          <p:cNvGrpSpPr/>
          <p:nvPr/>
        </p:nvGrpSpPr>
        <p:grpSpPr>
          <a:xfrm>
            <a:off x="426782" y="502300"/>
            <a:ext cx="182878" cy="183530"/>
            <a:chOff x="1524050" y="320074"/>
            <a:chExt cx="182878" cy="183530"/>
          </a:xfrm>
        </p:grpSpPr>
        <p:cxnSp>
          <p:nvCxnSpPr>
            <p:cNvPr id="75" name="Google Shape;75;p32"/>
            <p:cNvCxnSpPr/>
            <p:nvPr/>
          </p:nvCxnSpPr>
          <p:spPr>
            <a:xfrm>
              <a:off x="1524050" y="320074"/>
              <a:ext cx="182878" cy="0"/>
            </a:xfrm>
            <a:prstGeom prst="straightConnector1">
              <a:avLst/>
            </a:prstGeom>
            <a:noFill/>
            <a:ln cap="sq" cmpd="sng" w="38100">
              <a:solidFill>
                <a:srgbClr val="00BE6D"/>
              </a:solidFill>
              <a:prstDash val="solid"/>
              <a:miter lim="800000"/>
              <a:headEnd len="sm" w="sm" type="none"/>
              <a:tailEnd len="sm" w="sm" type="none"/>
            </a:ln>
          </p:spPr>
        </p:cxnSp>
        <p:cxnSp>
          <p:nvCxnSpPr>
            <p:cNvPr id="76" name="Google Shape;76;p32"/>
            <p:cNvCxnSpPr/>
            <p:nvPr/>
          </p:nvCxnSpPr>
          <p:spPr>
            <a:xfrm rot="10800000">
              <a:off x="1524050" y="320074"/>
              <a:ext cx="0" cy="183530"/>
            </a:xfrm>
            <a:prstGeom prst="straightConnector1">
              <a:avLst/>
            </a:prstGeom>
            <a:noFill/>
            <a:ln cap="sq" cmpd="sng" w="38100">
              <a:solidFill>
                <a:srgbClr val="00BE6D"/>
              </a:solidFill>
              <a:prstDash val="solid"/>
              <a:miter lim="800000"/>
              <a:headEnd len="sm" w="sm" type="none"/>
              <a:tailEnd len="sm" w="sm" type="none"/>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White" showMasterSp="0">
  <p:cSld name="Thank You White">
    <p:spTree>
      <p:nvGrpSpPr>
        <p:cNvPr id="77" name="Shape 77"/>
        <p:cNvGrpSpPr/>
        <p:nvPr/>
      </p:nvGrpSpPr>
      <p:grpSpPr>
        <a:xfrm>
          <a:off x="0" y="0"/>
          <a:ext cx="0" cy="0"/>
          <a:chOff x="0" y="0"/>
          <a:chExt cx="0" cy="0"/>
        </a:xfrm>
      </p:grpSpPr>
      <p:sp>
        <p:nvSpPr>
          <p:cNvPr id="78" name="Google Shape;78;p33"/>
          <p:cNvSpPr txBox="1"/>
          <p:nvPr>
            <p:ph type="title"/>
          </p:nvPr>
        </p:nvSpPr>
        <p:spPr>
          <a:xfrm>
            <a:off x="701099" y="5714970"/>
            <a:ext cx="8138071" cy="457200"/>
          </a:xfrm>
          <a:prstGeom prst="rect">
            <a:avLst/>
          </a:prstGeom>
          <a:noFill/>
          <a:ln>
            <a:noFill/>
          </a:ln>
        </p:spPr>
        <p:txBody>
          <a:bodyPr anchorCtr="0" anchor="ctr" bIns="0" lIns="91425" spcFirstLastPara="1" rIns="91425" wrap="square" tIns="0">
            <a:noAutofit/>
          </a:bodyPr>
          <a:lstStyle>
            <a:lvl1pPr lvl="0" algn="l">
              <a:lnSpc>
                <a:spcPct val="90000"/>
              </a:lnSpc>
              <a:spcBef>
                <a:spcPts val="0"/>
              </a:spcBef>
              <a:spcAft>
                <a:spcPts val="0"/>
              </a:spcAft>
              <a:buClr>
                <a:srgbClr val="00BE6D"/>
              </a:buClr>
              <a:buSzPts val="2400"/>
              <a:buFont typeface="Montserrat"/>
              <a:buNone/>
              <a:defRPr sz="2400">
                <a:solidFill>
                  <a:srgbClr val="00BE6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79" name="Google Shape;79;p33"/>
          <p:cNvPicPr preferRelativeResize="0"/>
          <p:nvPr/>
        </p:nvPicPr>
        <p:blipFill rotWithShape="1">
          <a:blip r:embed="rId2">
            <a:alphaModFix/>
          </a:blip>
          <a:srcRect b="0" l="0" r="0" t="0"/>
          <a:stretch/>
        </p:blipFill>
        <p:spPr>
          <a:xfrm>
            <a:off x="9756604" y="5623532"/>
            <a:ext cx="362712" cy="365760"/>
          </a:xfrm>
          <a:prstGeom prst="rect">
            <a:avLst/>
          </a:prstGeom>
          <a:noFill/>
          <a:ln>
            <a:noFill/>
          </a:ln>
        </p:spPr>
      </p:pic>
      <p:pic>
        <p:nvPicPr>
          <p:cNvPr id="80" name="Google Shape;80;p33"/>
          <p:cNvPicPr preferRelativeResize="0"/>
          <p:nvPr/>
        </p:nvPicPr>
        <p:blipFill rotWithShape="1">
          <a:blip r:embed="rId3">
            <a:alphaModFix/>
          </a:blip>
          <a:srcRect b="0" l="0" r="0" t="0"/>
          <a:stretch/>
        </p:blipFill>
        <p:spPr>
          <a:xfrm>
            <a:off x="10305238" y="5623532"/>
            <a:ext cx="362712" cy="365760"/>
          </a:xfrm>
          <a:prstGeom prst="rect">
            <a:avLst/>
          </a:prstGeom>
          <a:noFill/>
          <a:ln>
            <a:noFill/>
          </a:ln>
        </p:spPr>
      </p:pic>
      <p:pic>
        <p:nvPicPr>
          <p:cNvPr id="81" name="Google Shape;81;p33"/>
          <p:cNvPicPr preferRelativeResize="0"/>
          <p:nvPr/>
        </p:nvPicPr>
        <p:blipFill rotWithShape="1">
          <a:blip r:embed="rId4">
            <a:alphaModFix/>
          </a:blip>
          <a:srcRect b="0" l="0" r="0" t="0"/>
          <a:stretch/>
        </p:blipFill>
        <p:spPr>
          <a:xfrm>
            <a:off x="10850824" y="5623532"/>
            <a:ext cx="365760" cy="365760"/>
          </a:xfrm>
          <a:prstGeom prst="rect">
            <a:avLst/>
          </a:prstGeom>
          <a:noFill/>
          <a:ln>
            <a:noFill/>
          </a:ln>
        </p:spPr>
      </p:pic>
      <p:sp>
        <p:nvSpPr>
          <p:cNvPr id="82" name="Google Shape;82;p33"/>
          <p:cNvSpPr txBox="1"/>
          <p:nvPr/>
        </p:nvSpPr>
        <p:spPr>
          <a:xfrm>
            <a:off x="9756603" y="6078943"/>
            <a:ext cx="1463040" cy="184666"/>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Montserrat"/>
                <a:ea typeface="Montserrat"/>
                <a:cs typeface="Montserrat"/>
                <a:sym typeface="Montserrat"/>
              </a:rPr>
              <a:t>www.emeritus.org</a:t>
            </a:r>
            <a:endParaRPr b="0" i="0" sz="1200" u="none" cap="none" strike="noStrike">
              <a:solidFill>
                <a:srgbClr val="000000"/>
              </a:solidFill>
              <a:latin typeface="Montserrat"/>
              <a:ea typeface="Montserrat"/>
              <a:cs typeface="Montserrat"/>
              <a:sym typeface="Montserrat"/>
            </a:endParaRPr>
          </a:p>
        </p:txBody>
      </p:sp>
      <p:pic>
        <p:nvPicPr>
          <p:cNvPr id="83" name="Google Shape;83;p33"/>
          <p:cNvPicPr preferRelativeResize="0"/>
          <p:nvPr/>
        </p:nvPicPr>
        <p:blipFill rotWithShape="1">
          <a:blip r:embed="rId5">
            <a:alphaModFix/>
          </a:blip>
          <a:srcRect b="0" l="0" r="0" t="0"/>
          <a:stretch/>
        </p:blipFill>
        <p:spPr>
          <a:xfrm>
            <a:off x="609600" y="501558"/>
            <a:ext cx="4502100" cy="149817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hite" showMasterSp="0">
  <p:cSld name="Title White">
    <p:spTree>
      <p:nvGrpSpPr>
        <p:cNvPr id="27" name="Shape 27"/>
        <p:cNvGrpSpPr/>
        <p:nvPr/>
      </p:nvGrpSpPr>
      <p:grpSpPr>
        <a:xfrm>
          <a:off x="0" y="0"/>
          <a:ext cx="0" cy="0"/>
          <a:chOff x="0" y="0"/>
          <a:chExt cx="0" cy="0"/>
        </a:xfrm>
      </p:grpSpPr>
      <p:sp>
        <p:nvSpPr>
          <p:cNvPr id="28" name="Google Shape;28;p18"/>
          <p:cNvSpPr txBox="1"/>
          <p:nvPr>
            <p:ph type="title"/>
          </p:nvPr>
        </p:nvSpPr>
        <p:spPr>
          <a:xfrm>
            <a:off x="701099" y="5714970"/>
            <a:ext cx="8138071" cy="457200"/>
          </a:xfrm>
          <a:prstGeom prst="rect">
            <a:avLst/>
          </a:prstGeom>
          <a:noFill/>
          <a:ln>
            <a:noFill/>
          </a:ln>
        </p:spPr>
        <p:txBody>
          <a:bodyPr anchorCtr="0" anchor="ctr" bIns="0" lIns="91425" spcFirstLastPara="1" rIns="91425" wrap="square" tIns="0">
            <a:noAutofit/>
          </a:bodyPr>
          <a:lstStyle>
            <a:lvl1pPr lvl="0" algn="l">
              <a:lnSpc>
                <a:spcPct val="90000"/>
              </a:lnSpc>
              <a:spcBef>
                <a:spcPts val="0"/>
              </a:spcBef>
              <a:spcAft>
                <a:spcPts val="0"/>
              </a:spcAft>
              <a:buClr>
                <a:srgbClr val="00BE6D"/>
              </a:buClr>
              <a:buSzPts val="2400"/>
              <a:buFont typeface="Montserrat"/>
              <a:buNone/>
              <a:defRPr sz="2400">
                <a:solidFill>
                  <a:srgbClr val="00BE6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9" name="Google Shape;29;p18"/>
          <p:cNvPicPr preferRelativeResize="0"/>
          <p:nvPr/>
        </p:nvPicPr>
        <p:blipFill rotWithShape="1">
          <a:blip r:embed="rId2">
            <a:alphaModFix/>
          </a:blip>
          <a:srcRect b="0" l="0" r="0" t="0"/>
          <a:stretch/>
        </p:blipFill>
        <p:spPr>
          <a:xfrm>
            <a:off x="609600" y="501558"/>
            <a:ext cx="4502100" cy="149817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Image White" showMasterSp="0">
  <p:cSld name="Half Page Image White">
    <p:spTree>
      <p:nvGrpSpPr>
        <p:cNvPr id="30" name="Shape 30"/>
        <p:cNvGrpSpPr/>
        <p:nvPr/>
      </p:nvGrpSpPr>
      <p:grpSpPr>
        <a:xfrm>
          <a:off x="0" y="0"/>
          <a:ext cx="0" cy="0"/>
          <a:chOff x="0" y="0"/>
          <a:chExt cx="0" cy="0"/>
        </a:xfrm>
      </p:grpSpPr>
      <p:sp>
        <p:nvSpPr>
          <p:cNvPr id="31" name="Google Shape;31;p23"/>
          <p:cNvSpPr txBox="1"/>
          <p:nvPr>
            <p:ph type="ctrTitle"/>
          </p:nvPr>
        </p:nvSpPr>
        <p:spPr>
          <a:xfrm>
            <a:off x="701100" y="685831"/>
            <a:ext cx="5029144" cy="457194"/>
          </a:xfrm>
          <a:prstGeom prst="rect">
            <a:avLst/>
          </a:prstGeom>
          <a:noFill/>
          <a:ln>
            <a:noFill/>
          </a:ln>
        </p:spPr>
        <p:txBody>
          <a:bodyPr anchorCtr="0" anchor="ctr" bIns="0" lIns="91425" spcFirstLastPara="1" rIns="91425" wrap="square" tIns="0">
            <a:noAutofit/>
          </a:bodyPr>
          <a:lstStyle>
            <a:lvl1pPr lvl="0" algn="l">
              <a:lnSpc>
                <a:spcPct val="90000"/>
              </a:lnSpc>
              <a:spcBef>
                <a:spcPts val="0"/>
              </a:spcBef>
              <a:spcAft>
                <a:spcPts val="0"/>
              </a:spcAft>
              <a:buClr>
                <a:srgbClr val="231F20"/>
              </a:buClr>
              <a:buSzPts val="2400"/>
              <a:buFont typeface="Montserrat"/>
              <a:buNone/>
              <a:defRPr sz="2400">
                <a:solidFill>
                  <a:srgbClr val="231F2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3"/>
          <p:cNvSpPr txBox="1"/>
          <p:nvPr>
            <p:ph idx="1" type="subTitle"/>
          </p:nvPr>
        </p:nvSpPr>
        <p:spPr>
          <a:xfrm>
            <a:off x="701098" y="1692961"/>
            <a:ext cx="5029145" cy="821649"/>
          </a:xfrm>
          <a:prstGeom prst="rect">
            <a:avLst/>
          </a:prstGeom>
          <a:noFill/>
          <a:ln>
            <a:noFill/>
          </a:ln>
        </p:spPr>
        <p:txBody>
          <a:bodyPr anchorCtr="0" anchor="t" bIns="0" lIns="0" spcFirstLastPara="1" rIns="0" wrap="square" tIns="0">
            <a:noAutofit/>
          </a:bodyPr>
          <a:lstStyle>
            <a:lvl1pPr lvl="0" algn="l">
              <a:lnSpc>
                <a:spcPct val="110000"/>
              </a:lnSpc>
              <a:spcBef>
                <a:spcPts val="1000"/>
              </a:spcBef>
              <a:spcAft>
                <a:spcPts val="0"/>
              </a:spcAft>
              <a:buSzPts val="2000"/>
              <a:buNone/>
              <a:defRPr i="0" sz="2000">
                <a:solidFill>
                  <a:srgbClr val="00BE6D"/>
                </a:solidFill>
                <a:latin typeface="Montserrat"/>
                <a:ea typeface="Montserrat"/>
                <a:cs typeface="Montserrat"/>
                <a:sym typeface="Montserrat"/>
              </a:defRPr>
            </a:lvl1pPr>
            <a:lvl2pPr lvl="1" algn="ctr">
              <a:lnSpc>
                <a:spcPct val="110000"/>
              </a:lnSpc>
              <a:spcBef>
                <a:spcPts val="0"/>
              </a:spcBef>
              <a:spcAft>
                <a:spcPts val="0"/>
              </a:spcAft>
              <a:buSzPts val="2000"/>
              <a:buNone/>
              <a:defRPr sz="2000"/>
            </a:lvl2pPr>
            <a:lvl3pPr lvl="2" algn="ctr">
              <a:lnSpc>
                <a:spcPct val="110000"/>
              </a:lnSpc>
              <a:spcBef>
                <a:spcPts val="500"/>
              </a:spcBef>
              <a:spcAft>
                <a:spcPts val="0"/>
              </a:spcAft>
              <a:buSzPts val="1800"/>
              <a:buNone/>
              <a:defRPr sz="1800"/>
            </a:lvl3pPr>
            <a:lvl4pPr lvl="3" algn="ctr">
              <a:lnSpc>
                <a:spcPct val="110000"/>
              </a:lnSpc>
              <a:spcBef>
                <a:spcPts val="500"/>
              </a:spcBef>
              <a:spcAft>
                <a:spcPts val="0"/>
              </a:spcAft>
              <a:buSzPts val="1600"/>
              <a:buNone/>
              <a:defRPr sz="1600"/>
            </a:lvl4pPr>
            <a:lvl5pPr lvl="4" algn="ctr">
              <a:lnSpc>
                <a:spcPct val="11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3" name="Google Shape;33;p23"/>
          <p:cNvSpPr txBox="1"/>
          <p:nvPr>
            <p:ph idx="2" type="body"/>
          </p:nvPr>
        </p:nvSpPr>
        <p:spPr>
          <a:xfrm>
            <a:off x="701098" y="3063247"/>
            <a:ext cx="5029145" cy="2194534"/>
          </a:xfrm>
          <a:prstGeom prst="rect">
            <a:avLst/>
          </a:prstGeom>
          <a:noFill/>
          <a:ln>
            <a:noFill/>
          </a:ln>
        </p:spPr>
        <p:txBody>
          <a:bodyPr anchorCtr="0" anchor="t" bIns="0" lIns="0" spcFirstLastPara="1" rIns="0" wrap="square" tIns="0">
            <a:noAutofit/>
          </a:bodyPr>
          <a:lstStyle>
            <a:lvl1pPr indent="-228600" lvl="0" marL="457200" algn="just">
              <a:lnSpc>
                <a:spcPct val="124000"/>
              </a:lnSpc>
              <a:spcBef>
                <a:spcPts val="0"/>
              </a:spcBef>
              <a:spcAft>
                <a:spcPts val="0"/>
              </a:spcAft>
              <a:buSzPts val="1100"/>
              <a:buNone/>
              <a:defRPr b="0" sz="1100">
                <a:solidFill>
                  <a:srgbClr val="000000"/>
                </a:solidFill>
                <a:latin typeface="Montserrat"/>
                <a:ea typeface="Montserrat"/>
                <a:cs typeface="Montserrat"/>
                <a:sym typeface="Montserrat"/>
              </a:defRPr>
            </a:lvl1pPr>
            <a:lvl2pPr indent="-228600" lvl="1" marL="914400" algn="l">
              <a:lnSpc>
                <a:spcPct val="110000"/>
              </a:lnSpc>
              <a:spcBef>
                <a:spcPts val="2000"/>
              </a:spcBef>
              <a:spcAft>
                <a:spcPts val="0"/>
              </a:spcAft>
              <a:buSzPts val="1800"/>
              <a:buNone/>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4" name="Google Shape;34;p23"/>
          <p:cNvPicPr preferRelativeResize="0"/>
          <p:nvPr/>
        </p:nvPicPr>
        <p:blipFill rotWithShape="1">
          <a:blip r:embed="rId2">
            <a:alphaModFix/>
          </a:blip>
          <a:srcRect b="0" l="0" r="0" t="0"/>
          <a:stretch/>
        </p:blipFill>
        <p:spPr>
          <a:xfrm>
            <a:off x="423775" y="6172170"/>
            <a:ext cx="368763" cy="368763"/>
          </a:xfrm>
          <a:prstGeom prst="rect">
            <a:avLst/>
          </a:prstGeom>
          <a:noFill/>
          <a:ln>
            <a:noFill/>
          </a:ln>
        </p:spPr>
      </p:pic>
      <p:grpSp>
        <p:nvGrpSpPr>
          <p:cNvPr id="35" name="Google Shape;35;p23"/>
          <p:cNvGrpSpPr/>
          <p:nvPr/>
        </p:nvGrpSpPr>
        <p:grpSpPr>
          <a:xfrm>
            <a:off x="426782" y="502300"/>
            <a:ext cx="182878" cy="183530"/>
            <a:chOff x="1524050" y="320074"/>
            <a:chExt cx="182878" cy="183530"/>
          </a:xfrm>
        </p:grpSpPr>
        <p:cxnSp>
          <p:nvCxnSpPr>
            <p:cNvPr id="36" name="Google Shape;36;p23"/>
            <p:cNvCxnSpPr/>
            <p:nvPr/>
          </p:nvCxnSpPr>
          <p:spPr>
            <a:xfrm>
              <a:off x="1524050" y="320074"/>
              <a:ext cx="182878" cy="0"/>
            </a:xfrm>
            <a:prstGeom prst="straightConnector1">
              <a:avLst/>
            </a:prstGeom>
            <a:noFill/>
            <a:ln cap="sq" cmpd="sng" w="38100">
              <a:solidFill>
                <a:srgbClr val="00BE6D"/>
              </a:solidFill>
              <a:prstDash val="solid"/>
              <a:miter lim="800000"/>
              <a:headEnd len="sm" w="sm" type="none"/>
              <a:tailEnd len="sm" w="sm" type="none"/>
            </a:ln>
          </p:spPr>
        </p:cxnSp>
        <p:cxnSp>
          <p:nvCxnSpPr>
            <p:cNvPr id="37" name="Google Shape;37;p23"/>
            <p:cNvCxnSpPr/>
            <p:nvPr/>
          </p:nvCxnSpPr>
          <p:spPr>
            <a:xfrm rot="10800000">
              <a:off x="1524050" y="320074"/>
              <a:ext cx="0" cy="183530"/>
            </a:xfrm>
            <a:prstGeom prst="straightConnector1">
              <a:avLst/>
            </a:prstGeom>
            <a:noFill/>
            <a:ln cap="sq" cmpd="sng" w="38100">
              <a:solidFill>
                <a:srgbClr val="00BE6D"/>
              </a:solidFill>
              <a:prstDash val="solid"/>
              <a:miter lim="800000"/>
              <a:headEnd len="sm" w="sm" type="none"/>
              <a:tailEnd len="sm" w="sm" type="none"/>
            </a:ln>
          </p:spPr>
        </p:cxnSp>
      </p:grpSp>
      <p:cxnSp>
        <p:nvCxnSpPr>
          <p:cNvPr id="38" name="Google Shape;38;p23"/>
          <p:cNvCxnSpPr/>
          <p:nvPr/>
        </p:nvCxnSpPr>
        <p:spPr>
          <a:xfrm>
            <a:off x="701098" y="1325903"/>
            <a:ext cx="5029146" cy="0"/>
          </a:xfrm>
          <a:prstGeom prst="straightConnector1">
            <a:avLst/>
          </a:prstGeom>
          <a:noFill/>
          <a:ln cap="flat" cmpd="sng" w="9525">
            <a:solidFill>
              <a:srgbClr val="231F20"/>
            </a:solidFill>
            <a:prstDash val="solid"/>
            <a:miter lim="800000"/>
            <a:headEnd len="sm" w="sm" type="none"/>
            <a:tailEnd len="sm" w="sm" type="none"/>
          </a:ln>
        </p:spPr>
      </p:cxnSp>
      <p:sp>
        <p:nvSpPr>
          <p:cNvPr id="39" name="Google Shape;39;p23"/>
          <p:cNvSpPr/>
          <p:nvPr>
            <p:ph idx="3" type="pic"/>
          </p:nvPr>
        </p:nvSpPr>
        <p:spPr>
          <a:xfrm>
            <a:off x="6096000" y="0"/>
            <a:ext cx="6095999" cy="6858000"/>
          </a:xfrm>
          <a:prstGeom prst="rect">
            <a:avLst/>
          </a:prstGeom>
          <a:solidFill>
            <a:srgbClr val="F2F2F2"/>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and Paragraph 1">
  <p:cSld name="Header and Paragraph 1">
    <p:spTree>
      <p:nvGrpSpPr>
        <p:cNvPr id="40" name="Shape 40"/>
        <p:cNvGrpSpPr/>
        <p:nvPr/>
      </p:nvGrpSpPr>
      <p:grpSpPr>
        <a:xfrm>
          <a:off x="0" y="0"/>
          <a:ext cx="0" cy="0"/>
          <a:chOff x="0" y="0"/>
          <a:chExt cx="0" cy="0"/>
        </a:xfrm>
      </p:grpSpPr>
      <p:sp>
        <p:nvSpPr>
          <p:cNvPr id="41" name="Google Shape;41;p20"/>
          <p:cNvSpPr txBox="1"/>
          <p:nvPr>
            <p:ph idx="1" type="subTitle"/>
          </p:nvPr>
        </p:nvSpPr>
        <p:spPr>
          <a:xfrm>
            <a:off x="701099" y="1692961"/>
            <a:ext cx="4572000" cy="1837338"/>
          </a:xfrm>
          <a:prstGeom prst="rect">
            <a:avLst/>
          </a:prstGeom>
          <a:noFill/>
          <a:ln>
            <a:noFill/>
          </a:ln>
        </p:spPr>
        <p:txBody>
          <a:bodyPr anchorCtr="0" anchor="t" bIns="0" lIns="0" spcFirstLastPara="1" rIns="0" wrap="square" tIns="0">
            <a:noAutofit/>
          </a:bodyPr>
          <a:lstStyle>
            <a:lvl1pPr lvl="0" algn="l">
              <a:lnSpc>
                <a:spcPct val="110000"/>
              </a:lnSpc>
              <a:spcBef>
                <a:spcPts val="1000"/>
              </a:spcBef>
              <a:spcAft>
                <a:spcPts val="0"/>
              </a:spcAft>
              <a:buSzPts val="2000"/>
              <a:buNone/>
              <a:defRPr i="0" sz="2000">
                <a:solidFill>
                  <a:srgbClr val="00BE6D"/>
                </a:solidFill>
                <a:latin typeface="Montserrat"/>
                <a:ea typeface="Montserrat"/>
                <a:cs typeface="Montserrat"/>
                <a:sym typeface="Montserrat"/>
              </a:defRPr>
            </a:lvl1pPr>
            <a:lvl2pPr lvl="1" algn="ctr">
              <a:lnSpc>
                <a:spcPct val="110000"/>
              </a:lnSpc>
              <a:spcBef>
                <a:spcPts val="0"/>
              </a:spcBef>
              <a:spcAft>
                <a:spcPts val="0"/>
              </a:spcAft>
              <a:buSzPts val="2000"/>
              <a:buNone/>
              <a:defRPr sz="2000"/>
            </a:lvl2pPr>
            <a:lvl3pPr lvl="2" algn="ctr">
              <a:lnSpc>
                <a:spcPct val="110000"/>
              </a:lnSpc>
              <a:spcBef>
                <a:spcPts val="500"/>
              </a:spcBef>
              <a:spcAft>
                <a:spcPts val="0"/>
              </a:spcAft>
              <a:buSzPts val="1800"/>
              <a:buNone/>
              <a:defRPr sz="1800"/>
            </a:lvl3pPr>
            <a:lvl4pPr lvl="3" algn="ctr">
              <a:lnSpc>
                <a:spcPct val="110000"/>
              </a:lnSpc>
              <a:spcBef>
                <a:spcPts val="500"/>
              </a:spcBef>
              <a:spcAft>
                <a:spcPts val="0"/>
              </a:spcAft>
              <a:buSzPts val="1600"/>
              <a:buNone/>
              <a:defRPr sz="1600"/>
            </a:lvl4pPr>
            <a:lvl5pPr lvl="4" algn="ctr">
              <a:lnSpc>
                <a:spcPct val="11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 name="Google Shape;42;p20"/>
          <p:cNvSpPr txBox="1"/>
          <p:nvPr>
            <p:ph idx="2" type="body"/>
          </p:nvPr>
        </p:nvSpPr>
        <p:spPr>
          <a:xfrm>
            <a:off x="6356596" y="1692960"/>
            <a:ext cx="5129818" cy="4113453"/>
          </a:xfrm>
          <a:prstGeom prst="rect">
            <a:avLst/>
          </a:prstGeom>
          <a:noFill/>
          <a:ln>
            <a:noFill/>
          </a:ln>
        </p:spPr>
        <p:txBody>
          <a:bodyPr anchorCtr="0" anchor="t" bIns="0" lIns="0" spcFirstLastPara="1" rIns="0" wrap="square" tIns="0">
            <a:noAutofit/>
          </a:bodyPr>
          <a:lstStyle>
            <a:lvl1pPr indent="-228600" lvl="0" marL="457200" algn="just">
              <a:lnSpc>
                <a:spcPct val="124000"/>
              </a:lnSpc>
              <a:spcBef>
                <a:spcPts val="0"/>
              </a:spcBef>
              <a:spcAft>
                <a:spcPts val="0"/>
              </a:spcAft>
              <a:buSzPts val="1100"/>
              <a:buNone/>
              <a:defRPr b="0" sz="1100">
                <a:solidFill>
                  <a:srgbClr val="000000"/>
                </a:solidFill>
                <a:latin typeface="Montserrat"/>
                <a:ea typeface="Montserrat"/>
                <a:cs typeface="Montserrat"/>
                <a:sym typeface="Montserrat"/>
              </a:defRPr>
            </a:lvl1pPr>
            <a:lvl2pPr indent="-228600" lvl="1" marL="914400" algn="l">
              <a:lnSpc>
                <a:spcPct val="110000"/>
              </a:lnSpc>
              <a:spcBef>
                <a:spcPts val="2000"/>
              </a:spcBef>
              <a:spcAft>
                <a:spcPts val="0"/>
              </a:spcAft>
              <a:buSzPts val="1800"/>
              <a:buNone/>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20"/>
          <p:cNvSpPr txBox="1"/>
          <p:nvPr>
            <p:ph type="title"/>
          </p:nvPr>
        </p:nvSpPr>
        <p:spPr>
          <a:xfrm>
            <a:off x="700983" y="685830"/>
            <a:ext cx="9326894" cy="457200"/>
          </a:xfrm>
          <a:prstGeom prst="rect">
            <a:avLst/>
          </a:prstGeom>
          <a:noFill/>
          <a:ln>
            <a:noFill/>
          </a:ln>
        </p:spPr>
        <p:txBody>
          <a:bodyPr anchorCtr="0" anchor="ctr" bIns="0" lIns="91425" spcFirstLastPara="1" rIns="91425" wrap="square" tIns="0">
            <a:noAutofit/>
          </a:bodyPr>
          <a:lstStyle>
            <a:lvl1pPr lvl="0" algn="l">
              <a:lnSpc>
                <a:spcPct val="90000"/>
              </a:lnSpc>
              <a:spcBef>
                <a:spcPts val="0"/>
              </a:spcBef>
              <a:spcAft>
                <a:spcPts val="0"/>
              </a:spcAft>
              <a:buClr>
                <a:srgbClr val="00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s and Pointers 2">
  <p:cSld name="Headers and Pointers 2">
    <p:spTree>
      <p:nvGrpSpPr>
        <p:cNvPr id="44" name="Shape 44"/>
        <p:cNvGrpSpPr/>
        <p:nvPr/>
      </p:nvGrpSpPr>
      <p:grpSpPr>
        <a:xfrm>
          <a:off x="0" y="0"/>
          <a:ext cx="0" cy="0"/>
          <a:chOff x="0" y="0"/>
          <a:chExt cx="0" cy="0"/>
        </a:xfrm>
      </p:grpSpPr>
      <p:sp>
        <p:nvSpPr>
          <p:cNvPr id="45" name="Google Shape;45;p21"/>
          <p:cNvSpPr txBox="1"/>
          <p:nvPr>
            <p:ph idx="1" type="subTitle"/>
          </p:nvPr>
        </p:nvSpPr>
        <p:spPr>
          <a:xfrm>
            <a:off x="701099" y="1692961"/>
            <a:ext cx="4572000" cy="1837338"/>
          </a:xfrm>
          <a:prstGeom prst="rect">
            <a:avLst/>
          </a:prstGeom>
          <a:noFill/>
          <a:ln>
            <a:noFill/>
          </a:ln>
        </p:spPr>
        <p:txBody>
          <a:bodyPr anchorCtr="0" anchor="t" bIns="0" lIns="0" spcFirstLastPara="1" rIns="0" wrap="square" tIns="0">
            <a:noAutofit/>
          </a:bodyPr>
          <a:lstStyle>
            <a:lvl1pPr lvl="0" algn="l">
              <a:lnSpc>
                <a:spcPct val="110000"/>
              </a:lnSpc>
              <a:spcBef>
                <a:spcPts val="1000"/>
              </a:spcBef>
              <a:spcAft>
                <a:spcPts val="0"/>
              </a:spcAft>
              <a:buSzPts val="2000"/>
              <a:buNone/>
              <a:defRPr i="0" sz="2000">
                <a:solidFill>
                  <a:srgbClr val="00BE6D"/>
                </a:solidFill>
                <a:latin typeface="Montserrat"/>
                <a:ea typeface="Montserrat"/>
                <a:cs typeface="Montserrat"/>
                <a:sym typeface="Montserrat"/>
              </a:defRPr>
            </a:lvl1pPr>
            <a:lvl2pPr lvl="1" algn="ctr">
              <a:lnSpc>
                <a:spcPct val="110000"/>
              </a:lnSpc>
              <a:spcBef>
                <a:spcPts val="0"/>
              </a:spcBef>
              <a:spcAft>
                <a:spcPts val="0"/>
              </a:spcAft>
              <a:buSzPts val="2000"/>
              <a:buNone/>
              <a:defRPr sz="2000"/>
            </a:lvl2pPr>
            <a:lvl3pPr lvl="2" algn="ctr">
              <a:lnSpc>
                <a:spcPct val="110000"/>
              </a:lnSpc>
              <a:spcBef>
                <a:spcPts val="500"/>
              </a:spcBef>
              <a:spcAft>
                <a:spcPts val="0"/>
              </a:spcAft>
              <a:buSzPts val="1800"/>
              <a:buNone/>
              <a:defRPr sz="1800"/>
            </a:lvl3pPr>
            <a:lvl4pPr lvl="3" algn="ctr">
              <a:lnSpc>
                <a:spcPct val="110000"/>
              </a:lnSpc>
              <a:spcBef>
                <a:spcPts val="500"/>
              </a:spcBef>
              <a:spcAft>
                <a:spcPts val="0"/>
              </a:spcAft>
              <a:buSzPts val="1600"/>
              <a:buNone/>
              <a:defRPr sz="1600"/>
            </a:lvl4pPr>
            <a:lvl5pPr lvl="4" algn="ctr">
              <a:lnSpc>
                <a:spcPct val="11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6" name="Google Shape;46;p21"/>
          <p:cNvSpPr txBox="1"/>
          <p:nvPr>
            <p:ph idx="2" type="body"/>
          </p:nvPr>
        </p:nvSpPr>
        <p:spPr>
          <a:xfrm>
            <a:off x="6356596" y="1692960"/>
            <a:ext cx="5129818" cy="4113453"/>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SzPts val="1400"/>
              <a:buNone/>
              <a:defRPr b="1" sz="1400">
                <a:solidFill>
                  <a:srgbClr val="00BE6D"/>
                </a:solidFill>
                <a:latin typeface="Montserrat"/>
                <a:ea typeface="Montserrat"/>
                <a:cs typeface="Montserrat"/>
                <a:sym typeface="Montserrat"/>
              </a:defRPr>
            </a:lvl1pPr>
            <a:lvl2pPr indent="-228600" lvl="1" marL="914400" algn="l">
              <a:lnSpc>
                <a:spcPct val="110000"/>
              </a:lnSpc>
              <a:spcBef>
                <a:spcPts val="0"/>
              </a:spcBef>
              <a:spcAft>
                <a:spcPts val="0"/>
              </a:spcAft>
              <a:buSzPts val="1100"/>
              <a:buNone/>
              <a:defRPr>
                <a:solidFill>
                  <a:srgbClr val="000000"/>
                </a:solidFill>
              </a:defRPr>
            </a:lvl2pPr>
            <a:lvl3pPr indent="-298450" lvl="2" marL="1371600" algn="l">
              <a:lnSpc>
                <a:spcPct val="110000"/>
              </a:lnSpc>
              <a:spcBef>
                <a:spcPts val="2000"/>
              </a:spcBef>
              <a:spcAft>
                <a:spcPts val="0"/>
              </a:spcAft>
              <a:buSzPts val="11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21"/>
          <p:cNvSpPr txBox="1"/>
          <p:nvPr>
            <p:ph type="title"/>
          </p:nvPr>
        </p:nvSpPr>
        <p:spPr>
          <a:xfrm>
            <a:off x="700983" y="685830"/>
            <a:ext cx="9326894" cy="457200"/>
          </a:xfrm>
          <a:prstGeom prst="rect">
            <a:avLst/>
          </a:prstGeom>
          <a:noFill/>
          <a:ln>
            <a:noFill/>
          </a:ln>
        </p:spPr>
        <p:txBody>
          <a:bodyPr anchorCtr="0" anchor="ctr" bIns="0" lIns="91425" spcFirstLastPara="1" rIns="91425" wrap="square" tIns="0">
            <a:noAutofit/>
          </a:bodyPr>
          <a:lstStyle>
            <a:lvl1pPr lvl="0" algn="l">
              <a:lnSpc>
                <a:spcPct val="90000"/>
              </a:lnSpc>
              <a:spcBef>
                <a:spcPts val="0"/>
              </a:spcBef>
              <a:spcAft>
                <a:spcPts val="0"/>
              </a:spcAft>
              <a:buClr>
                <a:srgbClr val="00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Image Black" showMasterSp="0">
  <p:cSld name="Half Page Image Black">
    <p:bg>
      <p:bgPr>
        <a:solidFill>
          <a:srgbClr val="000000"/>
        </a:solidFill>
      </p:bgPr>
    </p:bg>
    <p:spTree>
      <p:nvGrpSpPr>
        <p:cNvPr id="48" name="Shape 48"/>
        <p:cNvGrpSpPr/>
        <p:nvPr/>
      </p:nvGrpSpPr>
      <p:grpSpPr>
        <a:xfrm>
          <a:off x="0" y="0"/>
          <a:ext cx="0" cy="0"/>
          <a:chOff x="0" y="0"/>
          <a:chExt cx="0" cy="0"/>
        </a:xfrm>
      </p:grpSpPr>
      <p:sp>
        <p:nvSpPr>
          <p:cNvPr id="49" name="Google Shape;49;p22"/>
          <p:cNvSpPr txBox="1"/>
          <p:nvPr>
            <p:ph type="ctrTitle"/>
          </p:nvPr>
        </p:nvSpPr>
        <p:spPr>
          <a:xfrm>
            <a:off x="701100" y="685831"/>
            <a:ext cx="5029144" cy="457194"/>
          </a:xfrm>
          <a:prstGeom prst="rect">
            <a:avLst/>
          </a:prstGeom>
          <a:noFill/>
          <a:ln>
            <a:noFill/>
          </a:ln>
        </p:spPr>
        <p:txBody>
          <a:bodyPr anchorCtr="0" anchor="ctr" bIns="0" lIns="91425" spcFirstLastPara="1" rIns="91425" wrap="square" tIns="0">
            <a:noAutofit/>
          </a:bodyPr>
          <a:lstStyle>
            <a:lvl1pPr lvl="0" algn="l">
              <a:lnSpc>
                <a:spcPct val="90000"/>
              </a:lnSpc>
              <a:spcBef>
                <a:spcPts val="0"/>
              </a:spcBef>
              <a:spcAft>
                <a:spcPts val="0"/>
              </a:spcAft>
              <a:buClr>
                <a:srgbClr val="FFFFFF"/>
              </a:buClr>
              <a:buSzPts val="2400"/>
              <a:buFont typeface="Montserrat"/>
              <a:buNone/>
              <a:defRPr sz="2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2"/>
          <p:cNvSpPr txBox="1"/>
          <p:nvPr>
            <p:ph idx="1" type="subTitle"/>
          </p:nvPr>
        </p:nvSpPr>
        <p:spPr>
          <a:xfrm>
            <a:off x="701098" y="1692961"/>
            <a:ext cx="5029145" cy="821649"/>
          </a:xfrm>
          <a:prstGeom prst="rect">
            <a:avLst/>
          </a:prstGeom>
          <a:noFill/>
          <a:ln>
            <a:noFill/>
          </a:ln>
        </p:spPr>
        <p:txBody>
          <a:bodyPr anchorCtr="0" anchor="t" bIns="0" lIns="0" spcFirstLastPara="1" rIns="0" wrap="square" tIns="0">
            <a:noAutofit/>
          </a:bodyPr>
          <a:lstStyle>
            <a:lvl1pPr lvl="0" algn="l">
              <a:lnSpc>
                <a:spcPct val="110000"/>
              </a:lnSpc>
              <a:spcBef>
                <a:spcPts val="1000"/>
              </a:spcBef>
              <a:spcAft>
                <a:spcPts val="0"/>
              </a:spcAft>
              <a:buSzPts val="2000"/>
              <a:buNone/>
              <a:defRPr i="0" sz="2000">
                <a:solidFill>
                  <a:srgbClr val="00BE6D"/>
                </a:solidFill>
                <a:latin typeface="Montserrat"/>
                <a:ea typeface="Montserrat"/>
                <a:cs typeface="Montserrat"/>
                <a:sym typeface="Montserrat"/>
              </a:defRPr>
            </a:lvl1pPr>
            <a:lvl2pPr lvl="1" algn="ctr">
              <a:lnSpc>
                <a:spcPct val="110000"/>
              </a:lnSpc>
              <a:spcBef>
                <a:spcPts val="0"/>
              </a:spcBef>
              <a:spcAft>
                <a:spcPts val="0"/>
              </a:spcAft>
              <a:buSzPts val="2000"/>
              <a:buNone/>
              <a:defRPr sz="2000"/>
            </a:lvl2pPr>
            <a:lvl3pPr lvl="2" algn="ctr">
              <a:lnSpc>
                <a:spcPct val="110000"/>
              </a:lnSpc>
              <a:spcBef>
                <a:spcPts val="500"/>
              </a:spcBef>
              <a:spcAft>
                <a:spcPts val="0"/>
              </a:spcAft>
              <a:buSzPts val="1800"/>
              <a:buNone/>
              <a:defRPr sz="1800"/>
            </a:lvl3pPr>
            <a:lvl4pPr lvl="3" algn="ctr">
              <a:lnSpc>
                <a:spcPct val="110000"/>
              </a:lnSpc>
              <a:spcBef>
                <a:spcPts val="500"/>
              </a:spcBef>
              <a:spcAft>
                <a:spcPts val="0"/>
              </a:spcAft>
              <a:buSzPts val="1600"/>
              <a:buNone/>
              <a:defRPr sz="1600"/>
            </a:lvl4pPr>
            <a:lvl5pPr lvl="4" algn="ctr">
              <a:lnSpc>
                <a:spcPct val="11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 name="Google Shape;51;p22"/>
          <p:cNvSpPr txBox="1"/>
          <p:nvPr>
            <p:ph idx="2" type="body"/>
          </p:nvPr>
        </p:nvSpPr>
        <p:spPr>
          <a:xfrm>
            <a:off x="701099" y="3063246"/>
            <a:ext cx="4480512" cy="2651729"/>
          </a:xfrm>
          <a:prstGeom prst="rect">
            <a:avLst/>
          </a:prstGeom>
          <a:noFill/>
          <a:ln>
            <a:noFill/>
          </a:ln>
        </p:spPr>
        <p:txBody>
          <a:bodyPr anchorCtr="0" anchor="t" bIns="0" lIns="0" spcFirstLastPara="1" rIns="0" wrap="square" tIns="0">
            <a:noAutofit/>
          </a:bodyPr>
          <a:lstStyle>
            <a:lvl1pPr indent="-317500" lvl="0" marL="457200" algn="just">
              <a:lnSpc>
                <a:spcPct val="124000"/>
              </a:lnSpc>
              <a:spcBef>
                <a:spcPts val="0"/>
              </a:spcBef>
              <a:spcAft>
                <a:spcPts val="0"/>
              </a:spcAft>
              <a:buClr>
                <a:srgbClr val="FFFFFF"/>
              </a:buClr>
              <a:buSzPts val="1400"/>
              <a:buFont typeface="Montserrat"/>
              <a:buChar char="‐"/>
              <a:defRPr b="1" sz="1400">
                <a:solidFill>
                  <a:srgbClr val="FFFFFF"/>
                </a:solidFill>
                <a:latin typeface="Montserrat"/>
                <a:ea typeface="Montserrat"/>
                <a:cs typeface="Montserrat"/>
                <a:sym typeface="Montserrat"/>
              </a:defRPr>
            </a:lvl1pPr>
            <a:lvl2pPr indent="-228600" lvl="1" marL="914400" algn="l">
              <a:lnSpc>
                <a:spcPct val="110000"/>
              </a:lnSpc>
              <a:spcBef>
                <a:spcPts val="1000"/>
              </a:spcBef>
              <a:spcAft>
                <a:spcPts val="0"/>
              </a:spcAft>
              <a:buSzPts val="1800"/>
              <a:buNone/>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2" name="Google Shape;52;p22"/>
          <p:cNvPicPr preferRelativeResize="0"/>
          <p:nvPr/>
        </p:nvPicPr>
        <p:blipFill rotWithShape="1">
          <a:blip r:embed="rId2">
            <a:alphaModFix/>
          </a:blip>
          <a:srcRect b="0" l="0" r="0" t="0"/>
          <a:stretch/>
        </p:blipFill>
        <p:spPr>
          <a:xfrm>
            <a:off x="423775" y="6172170"/>
            <a:ext cx="368763" cy="368763"/>
          </a:xfrm>
          <a:prstGeom prst="rect">
            <a:avLst/>
          </a:prstGeom>
          <a:noFill/>
          <a:ln>
            <a:noFill/>
          </a:ln>
        </p:spPr>
      </p:pic>
      <p:grpSp>
        <p:nvGrpSpPr>
          <p:cNvPr id="53" name="Google Shape;53;p22"/>
          <p:cNvGrpSpPr/>
          <p:nvPr/>
        </p:nvGrpSpPr>
        <p:grpSpPr>
          <a:xfrm>
            <a:off x="426782" y="502300"/>
            <a:ext cx="182878" cy="183530"/>
            <a:chOff x="1524050" y="320074"/>
            <a:chExt cx="182878" cy="183530"/>
          </a:xfrm>
        </p:grpSpPr>
        <p:cxnSp>
          <p:nvCxnSpPr>
            <p:cNvPr id="54" name="Google Shape;54;p22"/>
            <p:cNvCxnSpPr/>
            <p:nvPr/>
          </p:nvCxnSpPr>
          <p:spPr>
            <a:xfrm>
              <a:off x="1524050" y="320074"/>
              <a:ext cx="182878" cy="0"/>
            </a:xfrm>
            <a:prstGeom prst="straightConnector1">
              <a:avLst/>
            </a:prstGeom>
            <a:noFill/>
            <a:ln cap="sq" cmpd="sng" w="38100">
              <a:solidFill>
                <a:srgbClr val="00BE6D"/>
              </a:solidFill>
              <a:prstDash val="solid"/>
              <a:miter lim="800000"/>
              <a:headEnd len="sm" w="sm" type="none"/>
              <a:tailEnd len="sm" w="sm" type="none"/>
            </a:ln>
          </p:spPr>
        </p:cxnSp>
        <p:cxnSp>
          <p:nvCxnSpPr>
            <p:cNvPr id="55" name="Google Shape;55;p22"/>
            <p:cNvCxnSpPr/>
            <p:nvPr/>
          </p:nvCxnSpPr>
          <p:spPr>
            <a:xfrm rot="10800000">
              <a:off x="1524050" y="320074"/>
              <a:ext cx="0" cy="183530"/>
            </a:xfrm>
            <a:prstGeom prst="straightConnector1">
              <a:avLst/>
            </a:prstGeom>
            <a:noFill/>
            <a:ln cap="sq" cmpd="sng" w="38100">
              <a:solidFill>
                <a:srgbClr val="00BE6D"/>
              </a:solidFill>
              <a:prstDash val="solid"/>
              <a:miter lim="800000"/>
              <a:headEnd len="sm" w="sm" type="none"/>
              <a:tailEnd len="sm" w="sm" type="none"/>
            </a:ln>
          </p:spPr>
        </p:cxnSp>
      </p:grpSp>
      <p:cxnSp>
        <p:nvCxnSpPr>
          <p:cNvPr id="56" name="Google Shape;56;p22"/>
          <p:cNvCxnSpPr/>
          <p:nvPr/>
        </p:nvCxnSpPr>
        <p:spPr>
          <a:xfrm>
            <a:off x="701098" y="1325903"/>
            <a:ext cx="5029146" cy="0"/>
          </a:xfrm>
          <a:prstGeom prst="straightConnector1">
            <a:avLst/>
          </a:prstGeom>
          <a:noFill/>
          <a:ln cap="flat" cmpd="sng" w="9525">
            <a:solidFill>
              <a:srgbClr val="FFFFFF"/>
            </a:solidFill>
            <a:prstDash val="solid"/>
            <a:miter lim="800000"/>
            <a:headEnd len="sm" w="sm" type="none"/>
            <a:tailEnd len="sm" w="sm" type="none"/>
          </a:ln>
        </p:spPr>
      </p:cxnSp>
      <p:sp>
        <p:nvSpPr>
          <p:cNvPr id="57" name="Google Shape;57;p22"/>
          <p:cNvSpPr/>
          <p:nvPr>
            <p:ph idx="3" type="pic"/>
          </p:nvPr>
        </p:nvSpPr>
        <p:spPr>
          <a:xfrm>
            <a:off x="6096000" y="0"/>
            <a:ext cx="6095999" cy="6858000"/>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s and Pointers 1">
  <p:cSld name="Headers and Pointers 1">
    <p:spTree>
      <p:nvGrpSpPr>
        <p:cNvPr id="58" name="Shape 58"/>
        <p:cNvGrpSpPr/>
        <p:nvPr/>
      </p:nvGrpSpPr>
      <p:grpSpPr>
        <a:xfrm>
          <a:off x="0" y="0"/>
          <a:ext cx="0" cy="0"/>
          <a:chOff x="0" y="0"/>
          <a:chExt cx="0" cy="0"/>
        </a:xfrm>
      </p:grpSpPr>
      <p:sp>
        <p:nvSpPr>
          <p:cNvPr id="59" name="Google Shape;59;p19"/>
          <p:cNvSpPr txBox="1"/>
          <p:nvPr>
            <p:ph type="ctrTitle"/>
          </p:nvPr>
        </p:nvSpPr>
        <p:spPr>
          <a:xfrm>
            <a:off x="701099" y="685831"/>
            <a:ext cx="9235339" cy="457194"/>
          </a:xfrm>
          <a:prstGeom prst="rect">
            <a:avLst/>
          </a:prstGeom>
          <a:noFill/>
          <a:ln>
            <a:noFill/>
          </a:ln>
        </p:spPr>
        <p:txBody>
          <a:bodyPr anchorCtr="0" anchor="ctr" bIns="0" lIns="91425" spcFirstLastPara="1" rIns="91425" wrap="square" tIns="0">
            <a:noAutofit/>
          </a:bodyPr>
          <a:lstStyle>
            <a:lvl1pPr lvl="0" algn="l">
              <a:lnSpc>
                <a:spcPct val="90000"/>
              </a:lnSpc>
              <a:spcBef>
                <a:spcPts val="0"/>
              </a:spcBef>
              <a:spcAft>
                <a:spcPts val="0"/>
              </a:spcAft>
              <a:buClr>
                <a:srgbClr val="231F20"/>
              </a:buClr>
              <a:buSzPts val="2800"/>
              <a:buFont typeface="Montserrat"/>
              <a:buNone/>
              <a:defRPr>
                <a:solidFill>
                  <a:srgbClr val="231F2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9"/>
          <p:cNvSpPr txBox="1"/>
          <p:nvPr>
            <p:ph idx="1" type="subTitle"/>
          </p:nvPr>
        </p:nvSpPr>
        <p:spPr>
          <a:xfrm>
            <a:off x="701099" y="1692961"/>
            <a:ext cx="9235338" cy="364454"/>
          </a:xfrm>
          <a:prstGeom prst="rect">
            <a:avLst/>
          </a:prstGeom>
          <a:noFill/>
          <a:ln>
            <a:noFill/>
          </a:ln>
        </p:spPr>
        <p:txBody>
          <a:bodyPr anchorCtr="0" anchor="t" bIns="0" lIns="0" spcFirstLastPara="1" rIns="0" wrap="square" tIns="0">
            <a:noAutofit/>
          </a:bodyPr>
          <a:lstStyle>
            <a:lvl1pPr lvl="0" algn="l">
              <a:lnSpc>
                <a:spcPct val="110000"/>
              </a:lnSpc>
              <a:spcBef>
                <a:spcPts val="1000"/>
              </a:spcBef>
              <a:spcAft>
                <a:spcPts val="0"/>
              </a:spcAft>
              <a:buSzPts val="2000"/>
              <a:buNone/>
              <a:defRPr i="0" sz="2000">
                <a:solidFill>
                  <a:srgbClr val="00BE6D"/>
                </a:solidFill>
                <a:latin typeface="Montserrat"/>
                <a:ea typeface="Montserrat"/>
                <a:cs typeface="Montserrat"/>
                <a:sym typeface="Montserrat"/>
              </a:defRPr>
            </a:lvl1pPr>
            <a:lvl2pPr lvl="1" algn="ctr">
              <a:lnSpc>
                <a:spcPct val="110000"/>
              </a:lnSpc>
              <a:spcBef>
                <a:spcPts val="0"/>
              </a:spcBef>
              <a:spcAft>
                <a:spcPts val="0"/>
              </a:spcAft>
              <a:buSzPts val="2000"/>
              <a:buNone/>
              <a:defRPr sz="2000"/>
            </a:lvl2pPr>
            <a:lvl3pPr lvl="2" algn="ctr">
              <a:lnSpc>
                <a:spcPct val="110000"/>
              </a:lnSpc>
              <a:spcBef>
                <a:spcPts val="500"/>
              </a:spcBef>
              <a:spcAft>
                <a:spcPts val="0"/>
              </a:spcAft>
              <a:buSzPts val="1800"/>
              <a:buNone/>
              <a:defRPr sz="1800"/>
            </a:lvl3pPr>
            <a:lvl4pPr lvl="3" algn="ctr">
              <a:lnSpc>
                <a:spcPct val="110000"/>
              </a:lnSpc>
              <a:spcBef>
                <a:spcPts val="500"/>
              </a:spcBef>
              <a:spcAft>
                <a:spcPts val="0"/>
              </a:spcAft>
              <a:buSzPts val="1600"/>
              <a:buNone/>
              <a:defRPr sz="1600"/>
            </a:lvl4pPr>
            <a:lvl5pPr lvl="4" algn="ctr">
              <a:lnSpc>
                <a:spcPct val="11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1" name="Google Shape;61;p19"/>
          <p:cNvSpPr txBox="1"/>
          <p:nvPr>
            <p:ph idx="2" type="body"/>
          </p:nvPr>
        </p:nvSpPr>
        <p:spPr>
          <a:xfrm>
            <a:off x="701099" y="2514610"/>
            <a:ext cx="9235338" cy="2849563"/>
          </a:xfrm>
          <a:prstGeom prst="rect">
            <a:avLst/>
          </a:prstGeom>
          <a:noFill/>
          <a:ln>
            <a:noFill/>
          </a:ln>
        </p:spPr>
        <p:txBody>
          <a:bodyPr anchorCtr="0" anchor="t" bIns="91425" lIns="91425" spcFirstLastPara="1" rIns="91425" wrap="square" tIns="91425">
            <a:noAutofit/>
          </a:bodyPr>
          <a:lstStyle>
            <a:lvl1pPr indent="-317500" lvl="0" marL="457200" algn="l">
              <a:lnSpc>
                <a:spcPct val="110000"/>
              </a:lnSpc>
              <a:spcBef>
                <a:spcPts val="1000"/>
              </a:spcBef>
              <a:spcAft>
                <a:spcPts val="0"/>
              </a:spcAft>
              <a:buSzPts val="1400"/>
              <a:buChar char="‐"/>
              <a:defRPr>
                <a:solidFill>
                  <a:srgbClr val="000000"/>
                </a:solidFill>
              </a:defRPr>
            </a:lvl1pPr>
            <a:lvl2pPr indent="-228600" lvl="1" marL="914400" algn="l">
              <a:lnSpc>
                <a:spcPct val="110000"/>
              </a:lnSpc>
              <a:spcBef>
                <a:spcPts val="0"/>
              </a:spcBef>
              <a:spcAft>
                <a:spcPts val="0"/>
              </a:spcAft>
              <a:buSzPts val="1100"/>
              <a:buNone/>
              <a:defRPr>
                <a:solidFill>
                  <a:srgbClr val="000000"/>
                </a:solidFill>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showMasterSp="0">
  <p:cSld name="Title Black">
    <p:bg>
      <p:bgPr>
        <a:solidFill>
          <a:srgbClr val="000000"/>
        </a:solidFill>
      </p:bgPr>
    </p:bg>
    <p:spTree>
      <p:nvGrpSpPr>
        <p:cNvPr id="62" name="Shape 62"/>
        <p:cNvGrpSpPr/>
        <p:nvPr/>
      </p:nvGrpSpPr>
      <p:grpSpPr>
        <a:xfrm>
          <a:off x="0" y="0"/>
          <a:ext cx="0" cy="0"/>
          <a:chOff x="0" y="0"/>
          <a:chExt cx="0" cy="0"/>
        </a:xfrm>
      </p:grpSpPr>
      <p:pic>
        <p:nvPicPr>
          <p:cNvPr id="63" name="Google Shape;63;p29"/>
          <p:cNvPicPr preferRelativeResize="0"/>
          <p:nvPr/>
        </p:nvPicPr>
        <p:blipFill rotWithShape="1">
          <a:blip r:embed="rId2">
            <a:alphaModFix/>
          </a:blip>
          <a:srcRect b="0" l="0" r="0" t="0"/>
          <a:stretch/>
        </p:blipFill>
        <p:spPr>
          <a:xfrm>
            <a:off x="609600" y="499390"/>
            <a:ext cx="4502100" cy="1502514"/>
          </a:xfrm>
          <a:prstGeom prst="rect">
            <a:avLst/>
          </a:prstGeom>
          <a:noFill/>
          <a:ln>
            <a:noFill/>
          </a:ln>
        </p:spPr>
      </p:pic>
      <p:sp>
        <p:nvSpPr>
          <p:cNvPr id="64" name="Google Shape;64;p29"/>
          <p:cNvSpPr txBox="1"/>
          <p:nvPr>
            <p:ph type="title"/>
          </p:nvPr>
        </p:nvSpPr>
        <p:spPr>
          <a:xfrm>
            <a:off x="701099" y="5714970"/>
            <a:ext cx="8138071" cy="457200"/>
          </a:xfrm>
          <a:prstGeom prst="rect">
            <a:avLst/>
          </a:prstGeom>
          <a:noFill/>
          <a:ln>
            <a:noFill/>
          </a:ln>
        </p:spPr>
        <p:txBody>
          <a:bodyPr anchorCtr="0" anchor="ctr" bIns="0" lIns="91425" spcFirstLastPara="1" rIns="91425" wrap="square" tIns="0">
            <a:noAutofit/>
          </a:bodyPr>
          <a:lstStyle>
            <a:lvl1pPr lvl="0" algn="l">
              <a:lnSpc>
                <a:spcPct val="90000"/>
              </a:lnSpc>
              <a:spcBef>
                <a:spcPts val="0"/>
              </a:spcBef>
              <a:spcAft>
                <a:spcPts val="0"/>
              </a:spcAft>
              <a:buClr>
                <a:srgbClr val="00BE6D"/>
              </a:buClr>
              <a:buSzPts val="2400"/>
              <a:buFont typeface="Montserrat"/>
              <a:buNone/>
              <a:defRPr sz="2400">
                <a:solidFill>
                  <a:srgbClr val="00BE6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5" name="Shape 65"/>
        <p:cNvGrpSpPr/>
        <p:nvPr/>
      </p:nvGrpSpPr>
      <p:grpSpPr>
        <a:xfrm>
          <a:off x="0" y="0"/>
          <a:ext cx="0" cy="0"/>
          <a:chOff x="0" y="0"/>
          <a:chExt cx="0" cy="0"/>
        </a:xfrm>
      </p:grpSpPr>
      <p:sp>
        <p:nvSpPr>
          <p:cNvPr id="66" name="Google Shape;66;p30"/>
          <p:cNvSpPr txBox="1"/>
          <p:nvPr>
            <p:ph type="ctrTitle"/>
          </p:nvPr>
        </p:nvSpPr>
        <p:spPr>
          <a:xfrm>
            <a:off x="701099" y="685831"/>
            <a:ext cx="9235339" cy="457194"/>
          </a:xfrm>
          <a:prstGeom prst="rect">
            <a:avLst/>
          </a:prstGeom>
          <a:noFill/>
          <a:ln>
            <a:noFill/>
          </a:ln>
        </p:spPr>
        <p:txBody>
          <a:bodyPr anchorCtr="0" anchor="ctr" bIns="0" lIns="91425" spcFirstLastPara="1" rIns="91425" wrap="square" tIns="0">
            <a:noAutofit/>
          </a:bodyPr>
          <a:lstStyle>
            <a:lvl1pPr lvl="0" algn="l">
              <a:lnSpc>
                <a:spcPct val="90000"/>
              </a:lnSpc>
              <a:spcBef>
                <a:spcPts val="0"/>
              </a:spcBef>
              <a:spcAft>
                <a:spcPts val="0"/>
              </a:spcAft>
              <a:buClr>
                <a:srgbClr val="231F20"/>
              </a:buClr>
              <a:buSzPts val="2800"/>
              <a:buFont typeface="Montserrat"/>
              <a:buNone/>
              <a:defRPr>
                <a:solidFill>
                  <a:srgbClr val="231F2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6"/>
          <p:cNvPicPr preferRelativeResize="0"/>
          <p:nvPr/>
        </p:nvPicPr>
        <p:blipFill rotWithShape="1">
          <a:blip r:embed="rId1">
            <a:alphaModFix/>
          </a:blip>
          <a:srcRect b="0" l="0" r="0" t="0"/>
          <a:stretch/>
        </p:blipFill>
        <p:spPr>
          <a:xfrm>
            <a:off x="423775" y="6172170"/>
            <a:ext cx="368763" cy="368763"/>
          </a:xfrm>
          <a:prstGeom prst="rect">
            <a:avLst/>
          </a:prstGeom>
          <a:noFill/>
          <a:ln>
            <a:noFill/>
          </a:ln>
        </p:spPr>
      </p:pic>
      <p:grpSp>
        <p:nvGrpSpPr>
          <p:cNvPr id="11" name="Google Shape;11;p16"/>
          <p:cNvGrpSpPr/>
          <p:nvPr/>
        </p:nvGrpSpPr>
        <p:grpSpPr>
          <a:xfrm>
            <a:off x="426782" y="502300"/>
            <a:ext cx="182878" cy="183530"/>
            <a:chOff x="1524050" y="320074"/>
            <a:chExt cx="182878" cy="183530"/>
          </a:xfrm>
        </p:grpSpPr>
        <p:cxnSp>
          <p:nvCxnSpPr>
            <p:cNvPr id="12" name="Google Shape;12;p16"/>
            <p:cNvCxnSpPr/>
            <p:nvPr/>
          </p:nvCxnSpPr>
          <p:spPr>
            <a:xfrm>
              <a:off x="1524050" y="320074"/>
              <a:ext cx="182878" cy="0"/>
            </a:xfrm>
            <a:prstGeom prst="straightConnector1">
              <a:avLst/>
            </a:prstGeom>
            <a:noFill/>
            <a:ln cap="sq" cmpd="sng" w="38100">
              <a:solidFill>
                <a:srgbClr val="00BE6D"/>
              </a:solidFill>
              <a:prstDash val="solid"/>
              <a:miter lim="800000"/>
              <a:headEnd len="sm" w="sm" type="none"/>
              <a:tailEnd len="sm" w="sm" type="none"/>
            </a:ln>
          </p:spPr>
        </p:cxnSp>
        <p:cxnSp>
          <p:nvCxnSpPr>
            <p:cNvPr id="13" name="Google Shape;13;p16"/>
            <p:cNvCxnSpPr/>
            <p:nvPr/>
          </p:nvCxnSpPr>
          <p:spPr>
            <a:xfrm rot="10800000">
              <a:off x="1524050" y="320074"/>
              <a:ext cx="0" cy="183530"/>
            </a:xfrm>
            <a:prstGeom prst="straightConnector1">
              <a:avLst/>
            </a:prstGeom>
            <a:noFill/>
            <a:ln cap="sq" cmpd="sng" w="38100">
              <a:solidFill>
                <a:srgbClr val="00BE6D"/>
              </a:solidFill>
              <a:prstDash val="solid"/>
              <a:miter lim="800000"/>
              <a:headEnd len="sm" w="sm" type="none"/>
              <a:tailEnd len="sm" w="sm" type="none"/>
            </a:ln>
          </p:spPr>
        </p:cxnSp>
      </p:grpSp>
      <p:cxnSp>
        <p:nvCxnSpPr>
          <p:cNvPr id="14" name="Google Shape;14;p16"/>
          <p:cNvCxnSpPr/>
          <p:nvPr/>
        </p:nvCxnSpPr>
        <p:spPr>
          <a:xfrm>
            <a:off x="701098" y="1325903"/>
            <a:ext cx="10789920" cy="0"/>
          </a:xfrm>
          <a:prstGeom prst="straightConnector1">
            <a:avLst/>
          </a:prstGeom>
          <a:noFill/>
          <a:ln cap="flat" cmpd="sng" w="9525">
            <a:solidFill>
              <a:srgbClr val="231F20"/>
            </a:solidFill>
            <a:prstDash val="solid"/>
            <a:miter lim="800000"/>
            <a:headEnd len="sm" w="sm" type="none"/>
            <a:tailEnd len="sm" w="sm" type="none"/>
          </a:ln>
        </p:spPr>
      </p:cxnSp>
      <p:sp>
        <p:nvSpPr>
          <p:cNvPr id="15" name="Google Shape;15;p16"/>
          <p:cNvSpPr txBox="1"/>
          <p:nvPr>
            <p:ph type="title"/>
          </p:nvPr>
        </p:nvSpPr>
        <p:spPr>
          <a:xfrm>
            <a:off x="700983" y="685830"/>
            <a:ext cx="9326894" cy="457200"/>
          </a:xfrm>
          <a:prstGeom prst="rect">
            <a:avLst/>
          </a:prstGeom>
          <a:noFill/>
          <a:ln>
            <a:noFill/>
          </a:ln>
        </p:spPr>
        <p:txBody>
          <a:bodyPr anchorCtr="0" anchor="ctr" bIns="0" lIns="91425" spcFirstLastPara="1" rIns="91425" wrap="square" tIns="0">
            <a:noAutofit/>
          </a:bodyPr>
          <a:lstStyle>
            <a:lvl1pPr lvl="0" marR="0" rtl="0" algn="l">
              <a:lnSpc>
                <a:spcPct val="90000"/>
              </a:lnSpc>
              <a:spcBef>
                <a:spcPts val="0"/>
              </a:spcBef>
              <a:spcAft>
                <a:spcPts val="0"/>
              </a:spcAft>
              <a:buClr>
                <a:srgbClr val="000000"/>
              </a:buClr>
              <a:buSzPts val="2800"/>
              <a:buFont typeface="Montserrat"/>
              <a:buNone/>
              <a:defRPr b="1" i="0" sz="28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 name="Google Shape;16;p16"/>
          <p:cNvSpPr txBox="1"/>
          <p:nvPr>
            <p:ph idx="1" type="body"/>
          </p:nvPr>
        </p:nvSpPr>
        <p:spPr>
          <a:xfrm>
            <a:off x="609660" y="1600225"/>
            <a:ext cx="9418217" cy="4576738"/>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1000"/>
              </a:spcBef>
              <a:spcAft>
                <a:spcPts val="0"/>
              </a:spcAft>
              <a:buClr>
                <a:srgbClr val="00BE6D"/>
              </a:buClr>
              <a:buSzPts val="1400"/>
              <a:buFont typeface="Montserrat"/>
              <a:buChar char="‐"/>
              <a:defRPr b="1" i="0" sz="1400" u="none" cap="none" strike="noStrike">
                <a:solidFill>
                  <a:srgbClr val="000000"/>
                </a:solidFill>
                <a:latin typeface="Montserrat"/>
                <a:ea typeface="Montserrat"/>
                <a:cs typeface="Montserrat"/>
                <a:sym typeface="Montserrat"/>
              </a:defRPr>
            </a:lvl1pPr>
            <a:lvl2pPr indent="-228600" lvl="1" marL="914400" marR="0" rtl="0" algn="l">
              <a:lnSpc>
                <a:spcPct val="110000"/>
              </a:lnSpc>
              <a:spcBef>
                <a:spcPts val="0"/>
              </a:spcBef>
              <a:spcAft>
                <a:spcPts val="0"/>
              </a:spcAft>
              <a:buClr>
                <a:srgbClr val="00BE6D"/>
              </a:buClr>
              <a:buSzPts val="1100"/>
              <a:buFont typeface="Montserrat"/>
              <a:buNone/>
              <a:defRPr b="0" i="0" sz="1100" u="none" cap="none" strike="noStrike">
                <a:solidFill>
                  <a:srgbClr val="000000"/>
                </a:solidFill>
                <a:latin typeface="Montserrat"/>
                <a:ea typeface="Montserrat"/>
                <a:cs typeface="Montserrat"/>
                <a:sym typeface="Montserrat"/>
              </a:defRPr>
            </a:lvl2pPr>
            <a:lvl3pPr indent="-298450" lvl="2" marL="1371600" marR="0" rtl="0" algn="l">
              <a:lnSpc>
                <a:spcPct val="110000"/>
              </a:lnSpc>
              <a:spcBef>
                <a:spcPts val="500"/>
              </a:spcBef>
              <a:spcAft>
                <a:spcPts val="0"/>
              </a:spcAft>
              <a:buClr>
                <a:srgbClr val="00BE6D"/>
              </a:buClr>
              <a:buSzPts val="1100"/>
              <a:buFont typeface="Montserrat"/>
              <a:buChar char="‐"/>
              <a:defRPr b="0" i="0" sz="1100" u="none" cap="none" strike="noStrike">
                <a:solidFill>
                  <a:schemeClr val="dk1"/>
                </a:solidFill>
                <a:latin typeface="Montserrat"/>
                <a:ea typeface="Montserrat"/>
                <a:cs typeface="Montserrat"/>
                <a:sym typeface="Montserrat"/>
              </a:defRPr>
            </a:lvl3pPr>
            <a:lvl4pPr indent="-298450" lvl="3" marL="1828800" marR="0" rtl="0" algn="l">
              <a:lnSpc>
                <a:spcPct val="110000"/>
              </a:lnSpc>
              <a:spcBef>
                <a:spcPts val="500"/>
              </a:spcBef>
              <a:spcAft>
                <a:spcPts val="0"/>
              </a:spcAft>
              <a:buClr>
                <a:srgbClr val="00BE6D"/>
              </a:buClr>
              <a:buSzPts val="1100"/>
              <a:buFont typeface="Montserrat"/>
              <a:buChar char="‐"/>
              <a:defRPr b="0" i="0" sz="1100" u="none" cap="none" strike="noStrike">
                <a:solidFill>
                  <a:schemeClr val="dk1"/>
                </a:solidFill>
                <a:latin typeface="Montserrat"/>
                <a:ea typeface="Montserrat"/>
                <a:cs typeface="Montserrat"/>
                <a:sym typeface="Montserrat"/>
              </a:defRPr>
            </a:lvl4pPr>
            <a:lvl5pPr indent="-298450" lvl="4" marL="2286000" marR="0" rtl="0" algn="l">
              <a:lnSpc>
                <a:spcPct val="110000"/>
              </a:lnSpc>
              <a:spcBef>
                <a:spcPts val="500"/>
              </a:spcBef>
              <a:spcAft>
                <a:spcPts val="0"/>
              </a:spcAft>
              <a:buClr>
                <a:srgbClr val="00BE6D"/>
              </a:buClr>
              <a:buSzPts val="1100"/>
              <a:buFont typeface="Montserrat"/>
              <a:buChar char="‐"/>
              <a:defRPr b="0" i="0" sz="1100" u="none" cap="none" strike="noStrike">
                <a:solidFill>
                  <a:schemeClr val="dk1"/>
                </a:solidFill>
                <a:latin typeface="Montserrat"/>
                <a:ea typeface="Montserrat"/>
                <a:cs typeface="Montserrat"/>
                <a:sym typeface="Montserra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17" name="Google Shape;17;p16"/>
          <p:cNvSpPr txBox="1"/>
          <p:nvPr>
            <p:ph idx="11" type="ftr"/>
          </p:nvPr>
        </p:nvSpPr>
        <p:spPr>
          <a:xfrm>
            <a:off x="7924780" y="6353386"/>
            <a:ext cx="3200366" cy="184524"/>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100" u="none" cap="none" strike="noStrike">
                <a:solidFill>
                  <a:srgbClr val="00BE6D"/>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9pPr>
          </a:lstStyle>
          <a:p/>
        </p:txBody>
      </p:sp>
      <p:sp>
        <p:nvSpPr>
          <p:cNvPr id="18" name="Google Shape;18;p16"/>
          <p:cNvSpPr txBox="1"/>
          <p:nvPr>
            <p:ph idx="10" type="dt"/>
          </p:nvPr>
        </p:nvSpPr>
        <p:spPr>
          <a:xfrm>
            <a:off x="11442959" y="135561"/>
            <a:ext cx="640073" cy="184524"/>
          </a:xfrm>
          <a:prstGeom prst="rect">
            <a:avLst/>
          </a:prstGeom>
          <a:solidFill>
            <a:srgbClr val="00BE6D"/>
          </a:solid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800" u="none" cap="none" strike="noStrike">
                <a:solidFill>
                  <a:srgbClr val="FFFFFF"/>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9pPr>
          </a:lstStyle>
          <a:p/>
        </p:txBody>
      </p:sp>
      <p:sp>
        <p:nvSpPr>
          <p:cNvPr id="19" name="Google Shape;19;p16"/>
          <p:cNvSpPr txBox="1"/>
          <p:nvPr>
            <p:ph idx="12" type="sldNum"/>
          </p:nvPr>
        </p:nvSpPr>
        <p:spPr>
          <a:xfrm>
            <a:off x="11216585" y="6353382"/>
            <a:ext cx="365786" cy="184533"/>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1" i="0" sz="1100" u="none" cap="none" strike="noStrike">
                <a:solidFill>
                  <a:srgbClr val="000000"/>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1100"/>
              <a:buFont typeface="Arial"/>
              <a:buNone/>
              <a:defRPr b="1" i="0" sz="1100" u="none" cap="none" strike="noStrike">
                <a:solidFill>
                  <a:srgbClr val="000000"/>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1100"/>
              <a:buFont typeface="Arial"/>
              <a:buNone/>
              <a:defRPr b="1" i="0" sz="1100" u="none" cap="none" strike="noStrike">
                <a:solidFill>
                  <a:srgbClr val="000000"/>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1100"/>
              <a:buFont typeface="Arial"/>
              <a:buNone/>
              <a:defRPr b="1" i="0" sz="1100" u="none" cap="none" strike="noStrike">
                <a:solidFill>
                  <a:srgbClr val="000000"/>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1100"/>
              <a:buFont typeface="Arial"/>
              <a:buNone/>
              <a:defRPr b="1" i="0" sz="1100" u="none" cap="none" strike="noStrike">
                <a:solidFill>
                  <a:srgbClr val="000000"/>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1100"/>
              <a:buFont typeface="Arial"/>
              <a:buNone/>
              <a:defRPr b="1" i="0" sz="1100" u="none" cap="none" strike="noStrike">
                <a:solidFill>
                  <a:srgbClr val="000000"/>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1100"/>
              <a:buFont typeface="Arial"/>
              <a:buNone/>
              <a:defRPr b="1" i="0" sz="1100" u="none" cap="none" strike="noStrike">
                <a:solidFill>
                  <a:srgbClr val="000000"/>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1100"/>
              <a:buFont typeface="Arial"/>
              <a:buNone/>
              <a:defRPr b="1" i="0" sz="1100" u="none" cap="none" strike="noStrike">
                <a:solidFill>
                  <a:srgbClr val="000000"/>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1100"/>
              <a:buFont typeface="Arial"/>
              <a:buNone/>
              <a:defRPr b="1" i="0" sz="11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0" Type="http://schemas.openxmlformats.org/officeDocument/2006/relationships/image" Target="../media/image38.png"/><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2.png"/><Relationship Id="rId4" Type="http://schemas.openxmlformats.org/officeDocument/2006/relationships/image" Target="../media/image89.png"/><Relationship Id="rId9" Type="http://schemas.openxmlformats.org/officeDocument/2006/relationships/image" Target="../media/image30.png"/><Relationship Id="rId5" Type="http://schemas.openxmlformats.org/officeDocument/2006/relationships/image" Target="../media/image40.png"/><Relationship Id="rId6" Type="http://schemas.openxmlformats.org/officeDocument/2006/relationships/image" Target="../media/image39.png"/><Relationship Id="rId7" Type="http://schemas.openxmlformats.org/officeDocument/2006/relationships/image" Target="../media/image29.png"/><Relationship Id="rId8"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50.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60.jp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8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47.png"/><Relationship Id="rId4" Type="http://schemas.openxmlformats.org/officeDocument/2006/relationships/image" Target="../media/image61.png"/><Relationship Id="rId9"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43.png"/><Relationship Id="rId7" Type="http://schemas.openxmlformats.org/officeDocument/2006/relationships/image" Target="../media/image62.png"/><Relationship Id="rId8" Type="http://schemas.openxmlformats.org/officeDocument/2006/relationships/image" Target="../media/image5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54.png"/><Relationship Id="rId5" Type="http://schemas.openxmlformats.org/officeDocument/2006/relationships/image" Target="../media/image6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48.png"/><Relationship Id="rId4" Type="http://schemas.openxmlformats.org/officeDocument/2006/relationships/image" Target="../media/image59.png"/><Relationship Id="rId5"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1" Type="http://schemas.openxmlformats.org/officeDocument/2006/relationships/image" Target="../media/image75.png"/><Relationship Id="rId10" Type="http://schemas.openxmlformats.org/officeDocument/2006/relationships/image" Target="../media/image67.png"/><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58.png"/><Relationship Id="rId4" Type="http://schemas.openxmlformats.org/officeDocument/2006/relationships/image" Target="../media/image71.png"/><Relationship Id="rId9" Type="http://schemas.openxmlformats.org/officeDocument/2006/relationships/image" Target="../media/image65.png"/><Relationship Id="rId5" Type="http://schemas.openxmlformats.org/officeDocument/2006/relationships/image" Target="../media/image84.png"/><Relationship Id="rId6" Type="http://schemas.openxmlformats.org/officeDocument/2006/relationships/image" Target="../media/image28.png"/><Relationship Id="rId7" Type="http://schemas.openxmlformats.org/officeDocument/2006/relationships/image" Target="../media/image80.png"/><Relationship Id="rId8"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7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8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76.png"/><Relationship Id="rId4" Type="http://schemas.openxmlformats.org/officeDocument/2006/relationships/image" Target="../media/image73.png"/><Relationship Id="rId5" Type="http://schemas.openxmlformats.org/officeDocument/2006/relationships/image" Target="../media/image83.png"/><Relationship Id="rId6" Type="http://schemas.openxmlformats.org/officeDocument/2006/relationships/image" Target="../media/image68.png"/><Relationship Id="rId7" Type="http://schemas.openxmlformats.org/officeDocument/2006/relationships/image" Target="../media/image8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82.png"/><Relationship Id="rId4" Type="http://schemas.openxmlformats.org/officeDocument/2006/relationships/image" Target="../media/image72.png"/><Relationship Id="rId5" Type="http://schemas.openxmlformats.org/officeDocument/2006/relationships/image" Target="../media/image87.png"/><Relationship Id="rId6" Type="http://schemas.openxmlformats.org/officeDocument/2006/relationships/image" Target="../media/image74.png"/><Relationship Id="rId7" Type="http://schemas.openxmlformats.org/officeDocument/2006/relationships/image" Target="../media/image78.png"/><Relationship Id="rId8" Type="http://schemas.openxmlformats.org/officeDocument/2006/relationships/image" Target="../media/image8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chart" Target="../charts/chart1.xml"/><Relationship Id="rId4" Type="http://schemas.openxmlformats.org/officeDocument/2006/relationships/image" Target="../media/image10.png"/><Relationship Id="rId5" Type="http://schemas.openxmlformats.org/officeDocument/2006/relationships/image" Target="../media/image24.png"/><Relationship Id="rId6"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21.png"/><Relationship Id="rId5" Type="http://schemas.openxmlformats.org/officeDocument/2006/relationships/chart" Target="../charts/chart2.xml"/><Relationship Id="rId6" Type="http://schemas.openxmlformats.org/officeDocument/2006/relationships/image" Target="../media/image33.png"/><Relationship Id="rId7"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6.png"/><Relationship Id="rId4" Type="http://schemas.openxmlformats.org/officeDocument/2006/relationships/chart" Target="../charts/chart3.xml"/><Relationship Id="rId9" Type="http://schemas.openxmlformats.org/officeDocument/2006/relationships/image" Target="../media/image31.png"/><Relationship Id="rId5" Type="http://schemas.openxmlformats.org/officeDocument/2006/relationships/image" Target="../media/image41.png"/><Relationship Id="rId6" Type="http://schemas.openxmlformats.org/officeDocument/2006/relationships/image" Target="../media/image22.png"/><Relationship Id="rId7" Type="http://schemas.openxmlformats.org/officeDocument/2006/relationships/image" Target="../media/image37.png"/><Relationship Id="rId8"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title"/>
          </p:nvPr>
        </p:nvSpPr>
        <p:spPr>
          <a:xfrm>
            <a:off x="701099" y="5714970"/>
            <a:ext cx="8138071" cy="457200"/>
          </a:xfrm>
          <a:prstGeom prst="rect">
            <a:avLst/>
          </a:prstGeom>
          <a:noFill/>
          <a:ln>
            <a:noFill/>
          </a:ln>
        </p:spPr>
        <p:txBody>
          <a:bodyPr anchorCtr="0" anchor="ctr" bIns="0" lIns="91425" spcFirstLastPara="1" rIns="91425" wrap="square" tIns="0">
            <a:normAutofit/>
          </a:bodyPr>
          <a:lstStyle/>
          <a:p>
            <a:pPr indent="0" lvl="0" marL="0" rtl="0" algn="l">
              <a:lnSpc>
                <a:spcPct val="90000"/>
              </a:lnSpc>
              <a:spcBef>
                <a:spcPts val="0"/>
              </a:spcBef>
              <a:spcAft>
                <a:spcPts val="0"/>
              </a:spcAft>
              <a:buClr>
                <a:srgbClr val="00BE6D"/>
              </a:buClr>
              <a:buSzPts val="2400"/>
              <a:buFont typeface="Montserrat"/>
              <a:buNone/>
            </a:pPr>
            <a:r>
              <a:rPr lang="en-US"/>
              <a:t>Industry Overview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0" name="Shape 210"/>
        <p:cNvGrpSpPr/>
        <p:nvPr/>
      </p:nvGrpSpPr>
      <p:grpSpPr>
        <a:xfrm>
          <a:off x="0" y="0"/>
          <a:ext cx="0" cy="0"/>
          <a:chOff x="0" y="0"/>
          <a:chExt cx="0" cy="0"/>
        </a:xfrm>
      </p:grpSpPr>
      <p:sp>
        <p:nvSpPr>
          <p:cNvPr id="211" name="Google Shape;211;p39"/>
          <p:cNvSpPr/>
          <p:nvPr/>
        </p:nvSpPr>
        <p:spPr>
          <a:xfrm>
            <a:off x="42280" y="5206621"/>
            <a:ext cx="12192000" cy="1651379"/>
          </a:xfrm>
          <a:prstGeom prst="rect">
            <a:avLst/>
          </a:prstGeom>
          <a:solidFill>
            <a:srgbClr val="F6FF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2" name="Google Shape;212;p39"/>
          <p:cNvSpPr/>
          <p:nvPr/>
        </p:nvSpPr>
        <p:spPr>
          <a:xfrm>
            <a:off x="0" y="1508078"/>
            <a:ext cx="12192000" cy="600501"/>
          </a:xfrm>
          <a:prstGeom prst="rect">
            <a:avLst/>
          </a:prstGeom>
          <a:solidFill>
            <a:srgbClr val="F6FF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3" name="Google Shape;213;p39"/>
          <p:cNvSpPr txBox="1"/>
          <p:nvPr>
            <p:ph type="title"/>
          </p:nvPr>
        </p:nvSpPr>
        <p:spPr>
          <a:xfrm>
            <a:off x="642781" y="1579728"/>
            <a:ext cx="10906438" cy="457200"/>
          </a:xfrm>
          <a:prstGeom prst="rect">
            <a:avLst/>
          </a:prstGeom>
          <a:noFill/>
          <a:ln>
            <a:noFill/>
          </a:ln>
        </p:spPr>
        <p:txBody>
          <a:bodyPr anchorCtr="0" anchor="ctr" bIns="0" lIns="91425" spcFirstLastPara="1" rIns="91425" wrap="square" tIns="0">
            <a:noAutofit/>
          </a:bodyPr>
          <a:lstStyle/>
          <a:p>
            <a:pPr indent="0" lvl="0" marL="0" rtl="0" algn="l">
              <a:lnSpc>
                <a:spcPct val="90000"/>
              </a:lnSpc>
              <a:spcBef>
                <a:spcPts val="0"/>
              </a:spcBef>
              <a:spcAft>
                <a:spcPts val="0"/>
              </a:spcAft>
              <a:buClr>
                <a:srgbClr val="000000"/>
              </a:buClr>
              <a:buSzPts val="1800"/>
              <a:buNone/>
            </a:pPr>
            <a:r>
              <a:rPr lang="en-US"/>
              <a:t>The Data Scientist Role is the hardest to guarantee value</a:t>
            </a:r>
            <a:endParaRPr/>
          </a:p>
        </p:txBody>
      </p:sp>
      <p:pic>
        <p:nvPicPr>
          <p:cNvPr descr="Related image" id="214" name="Google Shape;214;p39"/>
          <p:cNvPicPr preferRelativeResize="0"/>
          <p:nvPr/>
        </p:nvPicPr>
        <p:blipFill rotWithShape="1">
          <a:blip r:embed="rId3">
            <a:alphaModFix/>
          </a:blip>
          <a:srcRect b="0" l="0" r="0" t="0"/>
          <a:stretch/>
        </p:blipFill>
        <p:spPr>
          <a:xfrm rot="10800000">
            <a:off x="794260" y="3185972"/>
            <a:ext cx="2774628" cy="1809989"/>
          </a:xfrm>
          <a:prstGeom prst="rect">
            <a:avLst/>
          </a:prstGeom>
          <a:noFill/>
          <a:ln>
            <a:noFill/>
          </a:ln>
        </p:spPr>
      </p:pic>
      <p:sp>
        <p:nvSpPr>
          <p:cNvPr id="215" name="Google Shape;215;p39"/>
          <p:cNvSpPr/>
          <p:nvPr/>
        </p:nvSpPr>
        <p:spPr>
          <a:xfrm>
            <a:off x="4619767" y="2927445"/>
            <a:ext cx="6701051" cy="2538484"/>
          </a:xfrm>
          <a:prstGeom prst="rect">
            <a:avLst/>
          </a:prstGeom>
          <a:solidFill>
            <a:schemeClr val="lt1"/>
          </a:solidFill>
          <a:ln>
            <a:noFill/>
          </a:ln>
          <a:effectLst>
            <a:outerShdw blurRad="50800" rotWithShape="0" algn="t" dir="5400000" dist="38100">
              <a:schemeClr val="dk1">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6" name="Google Shape;216;p39"/>
          <p:cNvSpPr txBox="1"/>
          <p:nvPr/>
        </p:nvSpPr>
        <p:spPr>
          <a:xfrm>
            <a:off x="4732360" y="3346965"/>
            <a:ext cx="6475863" cy="126188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600" u="none" cap="none" strike="noStrike">
                <a:solidFill>
                  <a:srgbClr val="3840E8"/>
                </a:solidFill>
                <a:latin typeface="Arial"/>
                <a:ea typeface="Arial"/>
                <a:cs typeface="Arial"/>
                <a:sym typeface="Arial"/>
              </a:rPr>
              <a:t>In the data science stack, the Data Scientist’s role is most likely to be completing tasks related to AI. That is, they ‘own’ the model conception, building, and training phase of the pipeline.  </a:t>
            </a:r>
            <a:endParaRPr/>
          </a:p>
          <a:p>
            <a:pPr indent="0" lvl="0" marL="0" marR="0" rtl="0" algn="l">
              <a:lnSpc>
                <a:spcPct val="100000"/>
              </a:lnSpc>
              <a:spcBef>
                <a:spcPts val="0"/>
              </a:spcBef>
              <a:spcAft>
                <a:spcPts val="0"/>
              </a:spcAft>
              <a:buNone/>
            </a:pPr>
            <a:r>
              <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1" sz="1400" u="none" cap="none" strike="noStrike">
              <a:solidFill>
                <a:srgbClr val="000000"/>
              </a:solidFill>
              <a:latin typeface="Arial"/>
              <a:ea typeface="Arial"/>
              <a:cs typeface="Arial"/>
              <a:sym typeface="Arial"/>
            </a:endParaRPr>
          </a:p>
        </p:txBody>
      </p:sp>
      <p:sp>
        <p:nvSpPr>
          <p:cNvPr id="217" name="Google Shape;217;p39"/>
          <p:cNvSpPr txBox="1"/>
          <p:nvPr/>
        </p:nvSpPr>
        <p:spPr>
          <a:xfrm>
            <a:off x="4346812" y="4625895"/>
            <a:ext cx="8824415"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FF8B8D"/>
                </a:solidFill>
                <a:latin typeface="Montserrat"/>
                <a:ea typeface="Montserrat"/>
                <a:cs typeface="Montserrat"/>
                <a:sym typeface="Montserrat"/>
              </a:rPr>
              <a:t>          The Bad News:</a:t>
            </a:r>
            <a:r>
              <a:rPr b="0" i="0" lang="en-US" sz="1400" u="none" cap="none" strike="noStrike">
                <a:solidFill>
                  <a:srgbClr val="000000"/>
                </a:solidFill>
                <a:latin typeface="Arial"/>
                <a:ea typeface="Arial"/>
                <a:cs typeface="Arial"/>
                <a:sym typeface="Arial"/>
              </a:rPr>
              <a:t>		              </a:t>
            </a:r>
            <a:r>
              <a:rPr b="0" i="0" lang="en-US" sz="2000" u="none" cap="none" strike="noStrike">
                <a:solidFill>
                  <a:srgbClr val="AAF655"/>
                </a:solidFill>
                <a:latin typeface="Montserrat"/>
                <a:ea typeface="Montserrat"/>
                <a:cs typeface="Montserrat"/>
                <a:sym typeface="Montserrat"/>
              </a:rPr>
              <a:t>The Good News</a:t>
            </a:r>
            <a:r>
              <a:rPr b="0" i="0" lang="en-US" sz="14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Higher Uncertainty 		               AI is not the biggest obstacle</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FFB"/>
        </a:solidFill>
      </p:bgPr>
    </p:bg>
    <p:spTree>
      <p:nvGrpSpPr>
        <p:cNvPr id="221" name="Shape 221"/>
        <p:cNvGrpSpPr/>
        <p:nvPr/>
      </p:nvGrpSpPr>
      <p:grpSpPr>
        <a:xfrm>
          <a:off x="0" y="0"/>
          <a:ext cx="0" cy="0"/>
          <a:chOff x="0" y="0"/>
          <a:chExt cx="0" cy="0"/>
        </a:xfrm>
      </p:grpSpPr>
      <p:sp>
        <p:nvSpPr>
          <p:cNvPr id="222" name="Google Shape;222;p40"/>
          <p:cNvSpPr/>
          <p:nvPr/>
        </p:nvSpPr>
        <p:spPr>
          <a:xfrm rot="5400000">
            <a:off x="692523" y="4627664"/>
            <a:ext cx="1042941" cy="230019"/>
          </a:xfrm>
          <a:prstGeom prst="rect">
            <a:avLst/>
          </a:prstGeom>
          <a:solidFill>
            <a:srgbClr val="F6FFFB"/>
          </a:solidFill>
          <a:ln cap="flat" cmpd="sng" w="25400">
            <a:solidFill>
              <a:srgbClr val="008A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3" name="Google Shape;223;p40"/>
          <p:cNvSpPr txBox="1"/>
          <p:nvPr/>
        </p:nvSpPr>
        <p:spPr>
          <a:xfrm>
            <a:off x="1565170" y="4511840"/>
            <a:ext cx="526727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Organizations and AI Trends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FFE2">
            <a:alpha val="13725"/>
          </a:srgbClr>
        </a:solidFill>
      </p:bgPr>
    </p:bg>
    <p:spTree>
      <p:nvGrpSpPr>
        <p:cNvPr id="227" name="Shape 227"/>
        <p:cNvGrpSpPr/>
        <p:nvPr/>
      </p:nvGrpSpPr>
      <p:grpSpPr>
        <a:xfrm>
          <a:off x="0" y="0"/>
          <a:ext cx="0" cy="0"/>
          <a:chOff x="0" y="0"/>
          <a:chExt cx="0" cy="0"/>
        </a:xfrm>
      </p:grpSpPr>
      <p:sp>
        <p:nvSpPr>
          <p:cNvPr id="228" name="Google Shape;228;p5"/>
          <p:cNvSpPr txBox="1"/>
          <p:nvPr>
            <p:ph idx="2" type="body"/>
          </p:nvPr>
        </p:nvSpPr>
        <p:spPr>
          <a:xfrm>
            <a:off x="6356596" y="1692961"/>
            <a:ext cx="5129818" cy="3532182"/>
          </a:xfrm>
          <a:prstGeom prst="rect">
            <a:avLst/>
          </a:prstGeom>
          <a:noFill/>
          <a:ln>
            <a:noFill/>
          </a:ln>
        </p:spPr>
        <p:txBody>
          <a:bodyPr anchorCtr="0" anchor="t" bIns="0" lIns="0" spcFirstLastPara="1" rIns="0" wrap="square" tIns="0">
            <a:noAutofit/>
          </a:bodyPr>
          <a:lstStyle/>
          <a:p>
            <a:pPr indent="0" lvl="1" marL="0" rtl="0" algn="l">
              <a:lnSpc>
                <a:spcPct val="110000"/>
              </a:lnSpc>
              <a:spcBef>
                <a:spcPts val="0"/>
              </a:spcBef>
              <a:spcAft>
                <a:spcPts val="0"/>
              </a:spcAft>
              <a:buSzPts val="1100"/>
              <a:buNone/>
            </a:pPr>
            <a:r>
              <a:rPr lang="en-US"/>
              <a:t>Big technology organizations, like those in FAANG(now MAANG), have a certain monopoly on AI. They specifically own and distribute the computational function of modelling. Most computational workloads are now being performed in the cloud, as opposed to on-prem servers. AI modelling is no different. Data Science roles within big tech are also </a:t>
            </a:r>
            <a:r>
              <a:rPr b="1" lang="en-US">
                <a:solidFill>
                  <a:srgbClr val="005F36"/>
                </a:solidFill>
              </a:rPr>
              <a:t>the most precisely outlined and coordinated for production</a:t>
            </a:r>
            <a:r>
              <a:rPr lang="en-US"/>
              <a:t>, since they remain software companies first</a:t>
            </a:r>
            <a:endParaRPr/>
          </a:p>
          <a:p>
            <a:pPr indent="0" lvl="0" marL="0" rtl="0" algn="l">
              <a:lnSpc>
                <a:spcPct val="110000"/>
              </a:lnSpc>
              <a:spcBef>
                <a:spcPts val="2000"/>
              </a:spcBef>
              <a:spcAft>
                <a:spcPts val="0"/>
              </a:spcAft>
              <a:buSzPts val="1400"/>
              <a:buNone/>
            </a:pPr>
            <a:r>
              <a:t/>
            </a:r>
            <a:endParaRPr/>
          </a:p>
          <a:p>
            <a:pPr indent="0" lvl="1" marL="0" rtl="0" algn="l">
              <a:lnSpc>
                <a:spcPct val="110000"/>
              </a:lnSpc>
              <a:spcBef>
                <a:spcPts val="0"/>
              </a:spcBef>
              <a:spcAft>
                <a:spcPts val="0"/>
              </a:spcAft>
              <a:buSzPts val="1100"/>
              <a:buNone/>
            </a:pPr>
            <a:r>
              <a:rPr lang="en-US"/>
              <a:t>Corporate roles make up a large bulk of the consistently available jobs on the market. These roles are with large organizations which are not primarily producing broad use software for customers. Therefore, most active data scientists are familiar with applying their work to a specific domain. Corporate DS roles tend to </a:t>
            </a:r>
            <a:r>
              <a:rPr b="1" lang="en-US"/>
              <a:t>rely more heavily on communication </a:t>
            </a:r>
            <a:r>
              <a:rPr lang="en-US"/>
              <a:t>compared to others</a:t>
            </a:r>
            <a:endParaRPr/>
          </a:p>
          <a:p>
            <a:pPr indent="0" lvl="0" marL="0" rtl="0" algn="l">
              <a:lnSpc>
                <a:spcPct val="110000"/>
              </a:lnSpc>
              <a:spcBef>
                <a:spcPts val="2000"/>
              </a:spcBef>
              <a:spcAft>
                <a:spcPts val="0"/>
              </a:spcAft>
              <a:buSzPts val="1400"/>
              <a:buNone/>
            </a:pPr>
            <a:r>
              <a:t/>
            </a:r>
            <a:endParaRPr>
              <a:solidFill>
                <a:srgbClr val="00C470"/>
              </a:solidFill>
            </a:endParaRPr>
          </a:p>
          <a:p>
            <a:pPr indent="0" lvl="1" marL="0" rtl="0" algn="l">
              <a:lnSpc>
                <a:spcPct val="110000"/>
              </a:lnSpc>
              <a:spcBef>
                <a:spcPts val="0"/>
              </a:spcBef>
              <a:spcAft>
                <a:spcPts val="0"/>
              </a:spcAft>
              <a:buSzPts val="1100"/>
              <a:buNone/>
            </a:pPr>
            <a:r>
              <a:rPr lang="en-US"/>
              <a:t>Roles at smaller companies make up the other large portion of available jobs. Smaller companies have the same large diversity of domains for which data scientist must apply their craft as corporate entities, but often even less technical structure. It is very common for a data scientist at a small company to be </a:t>
            </a:r>
            <a:r>
              <a:rPr b="1" lang="en-US">
                <a:solidFill>
                  <a:srgbClr val="00C470"/>
                </a:solidFill>
              </a:rPr>
              <a:t>wearing many hats</a:t>
            </a:r>
            <a:r>
              <a:rPr lang="en-US"/>
              <a:t> in the role of production</a:t>
            </a:r>
            <a:endParaRPr/>
          </a:p>
        </p:txBody>
      </p:sp>
      <p:sp>
        <p:nvSpPr>
          <p:cNvPr id="229" name="Google Shape;229;p5"/>
          <p:cNvSpPr txBox="1"/>
          <p:nvPr>
            <p:ph type="title"/>
          </p:nvPr>
        </p:nvSpPr>
        <p:spPr>
          <a:xfrm>
            <a:off x="700983" y="685830"/>
            <a:ext cx="9326894" cy="457200"/>
          </a:xfrm>
          <a:prstGeom prst="rect">
            <a:avLst/>
          </a:prstGeom>
          <a:noFill/>
          <a:ln>
            <a:noFill/>
          </a:ln>
        </p:spPr>
        <p:txBody>
          <a:bodyPr anchorCtr="0" anchor="ctr" bIns="0" lIns="91425" spcFirstLastPara="1" rIns="91425" wrap="square" tIns="0">
            <a:noAutofit/>
          </a:bodyPr>
          <a:lstStyle/>
          <a:p>
            <a:pPr indent="0" lvl="0" marL="0" rtl="0" algn="l">
              <a:lnSpc>
                <a:spcPct val="90000"/>
              </a:lnSpc>
              <a:spcBef>
                <a:spcPts val="0"/>
              </a:spcBef>
              <a:spcAft>
                <a:spcPts val="0"/>
              </a:spcAft>
              <a:buClr>
                <a:srgbClr val="000000"/>
              </a:buClr>
              <a:buSzPts val="2800"/>
              <a:buFont typeface="Montserrat"/>
              <a:buNone/>
            </a:pPr>
            <a:r>
              <a:rPr lang="en-US"/>
              <a:t>Understanding the flow of tech</a:t>
            </a:r>
            <a:endParaRPr/>
          </a:p>
        </p:txBody>
      </p:sp>
      <p:pic>
        <p:nvPicPr>
          <p:cNvPr descr="Icon&#10;&#10;Description automatically generated" id="230" name="Google Shape;230;p5"/>
          <p:cNvPicPr preferRelativeResize="0"/>
          <p:nvPr/>
        </p:nvPicPr>
        <p:blipFill rotWithShape="1">
          <a:blip r:embed="rId3">
            <a:alphaModFix/>
          </a:blip>
          <a:srcRect b="0" l="0" r="0" t="0"/>
          <a:stretch/>
        </p:blipFill>
        <p:spPr>
          <a:xfrm>
            <a:off x="3549919" y="2297358"/>
            <a:ext cx="297946" cy="297946"/>
          </a:xfrm>
          <a:prstGeom prst="rect">
            <a:avLst/>
          </a:prstGeom>
          <a:noFill/>
          <a:ln>
            <a:noFill/>
          </a:ln>
        </p:spPr>
      </p:pic>
      <p:pic>
        <p:nvPicPr>
          <p:cNvPr descr="Meta Logo and symbol, meaning, history, PNG" id="231" name="Google Shape;231;p5"/>
          <p:cNvPicPr preferRelativeResize="0"/>
          <p:nvPr/>
        </p:nvPicPr>
        <p:blipFill rotWithShape="1">
          <a:blip r:embed="rId4">
            <a:alphaModFix/>
          </a:blip>
          <a:srcRect b="0" l="0" r="0" t="0"/>
          <a:stretch/>
        </p:blipFill>
        <p:spPr>
          <a:xfrm>
            <a:off x="3505637" y="2082061"/>
            <a:ext cx="666923" cy="375242"/>
          </a:xfrm>
          <a:prstGeom prst="rect">
            <a:avLst/>
          </a:prstGeom>
          <a:noFill/>
          <a:ln>
            <a:noFill/>
          </a:ln>
        </p:spPr>
      </p:pic>
      <p:pic>
        <p:nvPicPr>
          <p:cNvPr descr="Logo, icon, company name&#10;&#10;Description automatically generated" id="232" name="Google Shape;232;p5"/>
          <p:cNvPicPr preferRelativeResize="0"/>
          <p:nvPr/>
        </p:nvPicPr>
        <p:blipFill rotWithShape="1">
          <a:blip r:embed="rId5">
            <a:alphaModFix/>
          </a:blip>
          <a:srcRect b="0" l="0" r="0" t="0"/>
          <a:stretch/>
        </p:blipFill>
        <p:spPr>
          <a:xfrm>
            <a:off x="3913978" y="2314314"/>
            <a:ext cx="351169" cy="297946"/>
          </a:xfrm>
          <a:prstGeom prst="rect">
            <a:avLst/>
          </a:prstGeom>
          <a:noFill/>
          <a:ln>
            <a:noFill/>
          </a:ln>
        </p:spPr>
      </p:pic>
      <p:pic>
        <p:nvPicPr>
          <p:cNvPr descr="Icon&#10;&#10;Description automatically generated with medium confidence" id="233" name="Google Shape;233;p5"/>
          <p:cNvPicPr preferRelativeResize="0"/>
          <p:nvPr/>
        </p:nvPicPr>
        <p:blipFill rotWithShape="1">
          <a:blip r:embed="rId6">
            <a:alphaModFix/>
          </a:blip>
          <a:srcRect b="0" l="0" r="0" t="0"/>
          <a:stretch/>
        </p:blipFill>
        <p:spPr>
          <a:xfrm>
            <a:off x="4068319" y="2418853"/>
            <a:ext cx="249306" cy="306838"/>
          </a:xfrm>
          <a:prstGeom prst="rect">
            <a:avLst/>
          </a:prstGeom>
          <a:noFill/>
          <a:ln>
            <a:noFill/>
          </a:ln>
        </p:spPr>
      </p:pic>
      <p:pic>
        <p:nvPicPr>
          <p:cNvPr descr="Logo&#10;&#10;Description automatically generated" id="234" name="Google Shape;234;p5"/>
          <p:cNvPicPr preferRelativeResize="0"/>
          <p:nvPr/>
        </p:nvPicPr>
        <p:blipFill rotWithShape="1">
          <a:blip r:embed="rId7">
            <a:alphaModFix/>
          </a:blip>
          <a:srcRect b="0" l="0" r="0" t="0"/>
          <a:stretch/>
        </p:blipFill>
        <p:spPr>
          <a:xfrm>
            <a:off x="3645757" y="2418917"/>
            <a:ext cx="386685" cy="386685"/>
          </a:xfrm>
          <a:prstGeom prst="rect">
            <a:avLst/>
          </a:prstGeom>
          <a:noFill/>
          <a:ln>
            <a:noFill/>
          </a:ln>
        </p:spPr>
      </p:pic>
      <p:sp>
        <p:nvSpPr>
          <p:cNvPr id="235" name="Google Shape;235;p5"/>
          <p:cNvSpPr/>
          <p:nvPr/>
        </p:nvSpPr>
        <p:spPr>
          <a:xfrm>
            <a:off x="6245963" y="1611662"/>
            <a:ext cx="5348878" cy="1486099"/>
          </a:xfrm>
          <a:prstGeom prst="rect">
            <a:avLst/>
          </a:prstGeom>
          <a:solidFill>
            <a:srgbClr val="003A21">
              <a:alpha val="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36" name="Google Shape;236;p5"/>
          <p:cNvCxnSpPr/>
          <p:nvPr/>
        </p:nvCxnSpPr>
        <p:spPr>
          <a:xfrm>
            <a:off x="4491135" y="2457061"/>
            <a:ext cx="1691951" cy="0"/>
          </a:xfrm>
          <a:prstGeom prst="straightConnector1">
            <a:avLst/>
          </a:prstGeom>
          <a:noFill/>
          <a:ln cap="flat" cmpd="sng" w="9525">
            <a:solidFill>
              <a:srgbClr val="005F36"/>
            </a:solidFill>
            <a:prstDash val="dash"/>
            <a:round/>
            <a:headEnd len="sm" w="sm" type="none"/>
            <a:tailEnd len="sm" w="sm" type="none"/>
          </a:ln>
        </p:spPr>
      </p:cxnSp>
      <p:sp>
        <p:nvSpPr>
          <p:cNvPr id="237" name="Google Shape;237;p5"/>
          <p:cNvSpPr txBox="1"/>
          <p:nvPr/>
        </p:nvSpPr>
        <p:spPr>
          <a:xfrm>
            <a:off x="5042658" y="2110138"/>
            <a:ext cx="1366416" cy="61555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5F36"/>
                </a:solidFill>
                <a:latin typeface="Montserrat"/>
                <a:ea typeface="Montserrat"/>
                <a:cs typeface="Montserrat"/>
                <a:sym typeface="Montserrat"/>
              </a:rPr>
              <a:t>Big Tech </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descr="Bar graph with upward trend outline" id="238" name="Google Shape;238;p5"/>
          <p:cNvPicPr preferRelativeResize="0"/>
          <p:nvPr/>
        </p:nvPicPr>
        <p:blipFill rotWithShape="1">
          <a:blip r:embed="rId8">
            <a:alphaModFix/>
          </a:blip>
          <a:srcRect b="0" l="0" r="0" t="0"/>
          <a:stretch/>
        </p:blipFill>
        <p:spPr>
          <a:xfrm>
            <a:off x="1204497" y="3453853"/>
            <a:ext cx="357525" cy="357525"/>
          </a:xfrm>
          <a:prstGeom prst="rect">
            <a:avLst/>
          </a:prstGeom>
          <a:noFill/>
          <a:ln>
            <a:noFill/>
          </a:ln>
        </p:spPr>
      </p:pic>
      <p:pic>
        <p:nvPicPr>
          <p:cNvPr descr="Board Of Directors with solid fill" id="239" name="Google Shape;239;p5"/>
          <p:cNvPicPr preferRelativeResize="0"/>
          <p:nvPr/>
        </p:nvPicPr>
        <p:blipFill rotWithShape="1">
          <a:blip r:embed="rId9">
            <a:alphaModFix/>
          </a:blip>
          <a:srcRect b="0" l="0" r="0" t="0"/>
          <a:stretch/>
        </p:blipFill>
        <p:spPr>
          <a:xfrm>
            <a:off x="1365797" y="3577950"/>
            <a:ext cx="751449" cy="751449"/>
          </a:xfrm>
          <a:prstGeom prst="rect">
            <a:avLst/>
          </a:prstGeom>
          <a:noFill/>
          <a:ln>
            <a:noFill/>
          </a:ln>
        </p:spPr>
      </p:pic>
      <p:cxnSp>
        <p:nvCxnSpPr>
          <p:cNvPr id="240" name="Google Shape;240;p5"/>
          <p:cNvCxnSpPr/>
          <p:nvPr/>
        </p:nvCxnSpPr>
        <p:spPr>
          <a:xfrm>
            <a:off x="2474772" y="3982949"/>
            <a:ext cx="3708314" cy="0"/>
          </a:xfrm>
          <a:prstGeom prst="straightConnector1">
            <a:avLst/>
          </a:prstGeom>
          <a:noFill/>
          <a:ln cap="flat" cmpd="sng" w="9525">
            <a:solidFill>
              <a:schemeClr val="dk1"/>
            </a:solidFill>
            <a:prstDash val="dash"/>
            <a:round/>
            <a:headEnd len="sm" w="sm" type="none"/>
            <a:tailEnd len="sm" w="sm" type="none"/>
          </a:ln>
        </p:spPr>
      </p:cxnSp>
      <p:sp>
        <p:nvSpPr>
          <p:cNvPr id="241" name="Google Shape;241;p5"/>
          <p:cNvSpPr txBox="1"/>
          <p:nvPr/>
        </p:nvSpPr>
        <p:spPr>
          <a:xfrm>
            <a:off x="4406479" y="3589177"/>
            <a:ext cx="2037864" cy="5894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dk1"/>
                </a:solidFill>
                <a:latin typeface="Montserrat"/>
                <a:ea typeface="Montserrat"/>
                <a:cs typeface="Montserrat"/>
                <a:sym typeface="Montserrat"/>
              </a:rPr>
              <a:t>Corporate Roles</a:t>
            </a:r>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Arial"/>
              <a:ea typeface="Arial"/>
              <a:cs typeface="Arial"/>
              <a:sym typeface="Arial"/>
            </a:endParaRPr>
          </a:p>
        </p:txBody>
      </p:sp>
      <p:cxnSp>
        <p:nvCxnSpPr>
          <p:cNvPr id="242" name="Google Shape;242;p5"/>
          <p:cNvCxnSpPr/>
          <p:nvPr/>
        </p:nvCxnSpPr>
        <p:spPr>
          <a:xfrm>
            <a:off x="3505637" y="5485178"/>
            <a:ext cx="2694341" cy="0"/>
          </a:xfrm>
          <a:prstGeom prst="straightConnector1">
            <a:avLst/>
          </a:prstGeom>
          <a:noFill/>
          <a:ln cap="flat" cmpd="sng" w="9525">
            <a:solidFill>
              <a:srgbClr val="00C470"/>
            </a:solidFill>
            <a:prstDash val="dash"/>
            <a:round/>
            <a:headEnd len="sm" w="sm" type="none"/>
            <a:tailEnd len="sm" w="sm" type="none"/>
          </a:ln>
        </p:spPr>
      </p:cxnSp>
      <p:pic>
        <p:nvPicPr>
          <p:cNvPr descr="Icon&#10;&#10;Description automatically generated" id="243" name="Google Shape;243;p5"/>
          <p:cNvPicPr preferRelativeResize="0"/>
          <p:nvPr/>
        </p:nvPicPr>
        <p:blipFill rotWithShape="1">
          <a:blip r:embed="rId10">
            <a:alphaModFix/>
          </a:blip>
          <a:srcRect b="0" l="0" r="0" t="0"/>
          <a:stretch/>
        </p:blipFill>
        <p:spPr>
          <a:xfrm>
            <a:off x="2503188" y="5081264"/>
            <a:ext cx="903591" cy="807828"/>
          </a:xfrm>
          <a:prstGeom prst="rect">
            <a:avLst/>
          </a:prstGeom>
          <a:noFill/>
          <a:ln>
            <a:noFill/>
          </a:ln>
        </p:spPr>
      </p:pic>
      <p:sp>
        <p:nvSpPr>
          <p:cNvPr id="244" name="Google Shape;244;p5"/>
          <p:cNvSpPr txBox="1"/>
          <p:nvPr/>
        </p:nvSpPr>
        <p:spPr>
          <a:xfrm>
            <a:off x="4706934" y="4824710"/>
            <a:ext cx="2037864"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C470"/>
                </a:solidFill>
                <a:latin typeface="Montserrat"/>
                <a:ea typeface="Montserrat"/>
                <a:cs typeface="Montserrat"/>
                <a:sym typeface="Montserrat"/>
              </a:rPr>
              <a:t>Smaller Organizations</a:t>
            </a:r>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Arial"/>
              <a:ea typeface="Arial"/>
              <a:cs typeface="Arial"/>
              <a:sym typeface="Arial"/>
            </a:endParaRPr>
          </a:p>
        </p:txBody>
      </p:sp>
      <p:sp>
        <p:nvSpPr>
          <p:cNvPr id="245" name="Google Shape;245;p5"/>
          <p:cNvSpPr/>
          <p:nvPr/>
        </p:nvSpPr>
        <p:spPr>
          <a:xfrm>
            <a:off x="6252184" y="3305496"/>
            <a:ext cx="5348878" cy="1354905"/>
          </a:xfrm>
          <a:prstGeom prst="rect">
            <a:avLst/>
          </a:prstGeom>
          <a:solidFill>
            <a:srgbClr val="BFBFBF">
              <a:alpha val="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6" name="Google Shape;246;p5"/>
          <p:cNvSpPr/>
          <p:nvPr/>
        </p:nvSpPr>
        <p:spPr>
          <a:xfrm>
            <a:off x="6298836" y="4824710"/>
            <a:ext cx="5348878" cy="1414360"/>
          </a:xfrm>
          <a:prstGeom prst="rect">
            <a:avLst/>
          </a:prstGeom>
          <a:solidFill>
            <a:srgbClr val="3FFFAC">
              <a:alpha val="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47" name="Google Shape;247;p5"/>
          <p:cNvCxnSpPr/>
          <p:nvPr/>
        </p:nvCxnSpPr>
        <p:spPr>
          <a:xfrm>
            <a:off x="11719249" y="2314314"/>
            <a:ext cx="49763" cy="3170864"/>
          </a:xfrm>
          <a:prstGeom prst="straightConnector1">
            <a:avLst/>
          </a:prstGeom>
          <a:noFill/>
          <a:ln cap="flat" cmpd="sng" w="9525">
            <a:solidFill>
              <a:srgbClr val="00BD6A"/>
            </a:solidFill>
            <a:prstDash val="solid"/>
            <a:round/>
            <a:headEnd len="sm" w="sm" type="none"/>
            <a:tailEnd len="med" w="med" type="triangle"/>
          </a:ln>
        </p:spPr>
      </p:cxnSp>
      <p:sp>
        <p:nvSpPr>
          <p:cNvPr id="248" name="Google Shape;248;p5"/>
          <p:cNvSpPr txBox="1"/>
          <p:nvPr/>
        </p:nvSpPr>
        <p:spPr>
          <a:xfrm rot="5400000">
            <a:off x="10916815" y="4160122"/>
            <a:ext cx="194076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Montserrat Light"/>
                <a:ea typeface="Montserrat Light"/>
                <a:cs typeface="Montserrat Light"/>
                <a:sym typeface="Montserrat Light"/>
              </a:rPr>
              <a:t>Influence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1"/>
          <p:cNvSpPr txBox="1"/>
          <p:nvPr>
            <p:ph type="ctrTitle"/>
          </p:nvPr>
        </p:nvSpPr>
        <p:spPr>
          <a:xfrm>
            <a:off x="701100" y="685831"/>
            <a:ext cx="5029144" cy="457194"/>
          </a:xfrm>
          <a:prstGeom prst="rect">
            <a:avLst/>
          </a:prstGeom>
          <a:noFill/>
          <a:ln>
            <a:noFill/>
          </a:ln>
        </p:spPr>
        <p:txBody>
          <a:bodyPr anchorCtr="0" anchor="ctr" bIns="0" lIns="91425" spcFirstLastPara="1" rIns="91425" wrap="square" tIns="0">
            <a:normAutofit/>
          </a:bodyPr>
          <a:lstStyle/>
          <a:p>
            <a:pPr indent="0" lvl="0" marL="0" rtl="0" algn="l">
              <a:lnSpc>
                <a:spcPct val="90000"/>
              </a:lnSpc>
              <a:spcBef>
                <a:spcPts val="0"/>
              </a:spcBef>
              <a:spcAft>
                <a:spcPts val="0"/>
              </a:spcAft>
              <a:buClr>
                <a:srgbClr val="FFFFFF"/>
              </a:buClr>
              <a:buSzPts val="2400"/>
              <a:buFont typeface="Montserrat"/>
              <a:buNone/>
            </a:pPr>
            <a:r>
              <a:rPr lang="en-US">
                <a:solidFill>
                  <a:srgbClr val="00C872"/>
                </a:solidFill>
              </a:rPr>
              <a:t>Big Tech Roles</a:t>
            </a:r>
            <a:endParaRPr/>
          </a:p>
        </p:txBody>
      </p:sp>
      <p:sp>
        <p:nvSpPr>
          <p:cNvPr id="254" name="Google Shape;254;p41"/>
          <p:cNvSpPr txBox="1"/>
          <p:nvPr>
            <p:ph idx="2" type="body"/>
          </p:nvPr>
        </p:nvSpPr>
        <p:spPr>
          <a:xfrm>
            <a:off x="701100" y="3069778"/>
            <a:ext cx="4480512" cy="2651729"/>
          </a:xfrm>
          <a:prstGeom prst="rect">
            <a:avLst/>
          </a:prstGeom>
          <a:noFill/>
          <a:ln cap="flat" cmpd="sng" w="9525">
            <a:solidFill>
              <a:srgbClr val="7FFFC7"/>
            </a:solidFill>
            <a:prstDash val="solid"/>
            <a:round/>
            <a:headEnd len="sm" w="sm" type="none"/>
            <a:tailEnd len="sm" w="sm" type="none"/>
          </a:ln>
        </p:spPr>
        <p:txBody>
          <a:bodyPr anchorCtr="0" anchor="t" bIns="0" lIns="0" spcFirstLastPara="1" rIns="0" wrap="square" tIns="0">
            <a:noAutofit/>
          </a:bodyPr>
          <a:lstStyle/>
          <a:p>
            <a:pPr indent="0" lvl="0" marL="139700" rtl="0" algn="just">
              <a:lnSpc>
                <a:spcPct val="124000"/>
              </a:lnSpc>
              <a:spcBef>
                <a:spcPts val="0"/>
              </a:spcBef>
              <a:spcAft>
                <a:spcPts val="0"/>
              </a:spcAft>
              <a:buSzPts val="1400"/>
              <a:buNone/>
            </a:pPr>
            <a:r>
              <a:t/>
            </a:r>
            <a:endParaRPr/>
          </a:p>
          <a:p>
            <a:pPr indent="0" lvl="0" marL="139700" rtl="0" algn="just">
              <a:lnSpc>
                <a:spcPct val="124000"/>
              </a:lnSpc>
              <a:spcBef>
                <a:spcPts val="0"/>
              </a:spcBef>
              <a:spcAft>
                <a:spcPts val="0"/>
              </a:spcAft>
              <a:buSzPts val="1400"/>
              <a:buNone/>
            </a:pPr>
            <a:r>
              <a:rPr lang="en-US"/>
              <a:t>	Technical </a:t>
            </a:r>
            <a:r>
              <a:rPr lang="en-US">
                <a:solidFill>
                  <a:schemeClr val="accent1"/>
                </a:solidFill>
              </a:rPr>
              <a:t>architecture </a:t>
            </a:r>
            <a:r>
              <a:rPr lang="en-US"/>
              <a:t> </a:t>
            </a:r>
            <a:endParaRPr/>
          </a:p>
          <a:p>
            <a:pPr indent="0" lvl="0" marL="139700" rtl="0" algn="just">
              <a:lnSpc>
                <a:spcPct val="124000"/>
              </a:lnSpc>
              <a:spcBef>
                <a:spcPts val="0"/>
              </a:spcBef>
              <a:spcAft>
                <a:spcPts val="0"/>
              </a:spcAft>
              <a:buSzPts val="1400"/>
              <a:buNone/>
            </a:pPr>
            <a:r>
              <a:t/>
            </a:r>
            <a:endParaRPr/>
          </a:p>
          <a:p>
            <a:pPr indent="0" lvl="0" marL="139700" rtl="0" algn="just">
              <a:lnSpc>
                <a:spcPct val="124000"/>
              </a:lnSpc>
              <a:spcBef>
                <a:spcPts val="0"/>
              </a:spcBef>
              <a:spcAft>
                <a:spcPts val="0"/>
              </a:spcAft>
              <a:buSzPts val="1400"/>
              <a:buNone/>
            </a:pPr>
            <a:r>
              <a:rPr lang="en-US"/>
              <a:t>	Multiple programming </a:t>
            </a:r>
            <a:r>
              <a:rPr lang="en-US">
                <a:solidFill>
                  <a:schemeClr val="accent1"/>
                </a:solidFill>
              </a:rPr>
              <a:t>languages</a:t>
            </a:r>
            <a:endParaRPr/>
          </a:p>
          <a:p>
            <a:pPr indent="0" lvl="0" marL="139700" rtl="0" algn="just">
              <a:lnSpc>
                <a:spcPct val="124000"/>
              </a:lnSpc>
              <a:spcBef>
                <a:spcPts val="0"/>
              </a:spcBef>
              <a:spcAft>
                <a:spcPts val="0"/>
              </a:spcAft>
              <a:buSzPts val="1400"/>
              <a:buNone/>
            </a:pPr>
            <a:r>
              <a:t/>
            </a:r>
            <a:endParaRPr/>
          </a:p>
          <a:p>
            <a:pPr indent="0" lvl="0" marL="139700" rtl="0" algn="just">
              <a:lnSpc>
                <a:spcPct val="124000"/>
              </a:lnSpc>
              <a:spcBef>
                <a:spcPts val="0"/>
              </a:spcBef>
              <a:spcAft>
                <a:spcPts val="0"/>
              </a:spcAft>
              <a:buSzPts val="1400"/>
              <a:buNone/>
            </a:pPr>
            <a:r>
              <a:rPr lang="en-US">
                <a:solidFill>
                  <a:schemeClr val="accent1"/>
                </a:solidFill>
              </a:rPr>
              <a:t>	Large Dataset </a:t>
            </a:r>
            <a:r>
              <a:rPr lang="en-US"/>
              <a:t>Experience </a:t>
            </a:r>
            <a:endParaRPr/>
          </a:p>
          <a:p>
            <a:pPr indent="0" lvl="0" marL="139700" rtl="0" algn="just">
              <a:lnSpc>
                <a:spcPct val="124000"/>
              </a:lnSpc>
              <a:spcBef>
                <a:spcPts val="0"/>
              </a:spcBef>
              <a:spcAft>
                <a:spcPts val="0"/>
              </a:spcAft>
              <a:buSzPts val="1400"/>
              <a:buNone/>
            </a:pPr>
            <a:r>
              <a:t/>
            </a:r>
            <a:endParaRPr/>
          </a:p>
          <a:p>
            <a:pPr indent="0" lvl="0" marL="139700" rtl="0" algn="just">
              <a:lnSpc>
                <a:spcPct val="124000"/>
              </a:lnSpc>
              <a:spcBef>
                <a:spcPts val="0"/>
              </a:spcBef>
              <a:spcAft>
                <a:spcPts val="0"/>
              </a:spcAft>
              <a:buSzPts val="1400"/>
              <a:buNone/>
            </a:pPr>
            <a:r>
              <a:rPr lang="en-US"/>
              <a:t>	Working on engineering/software</a:t>
            </a:r>
            <a:endParaRPr/>
          </a:p>
          <a:p>
            <a:pPr indent="0" lvl="0" marL="139700" rtl="0" algn="just">
              <a:lnSpc>
                <a:spcPct val="124000"/>
              </a:lnSpc>
              <a:spcBef>
                <a:spcPts val="0"/>
              </a:spcBef>
              <a:spcAft>
                <a:spcPts val="0"/>
              </a:spcAft>
              <a:buSzPts val="1400"/>
              <a:buNone/>
            </a:pPr>
            <a:r>
              <a:rPr lang="en-US">
                <a:solidFill>
                  <a:schemeClr val="accent1"/>
                </a:solidFill>
              </a:rPr>
              <a:t>	teams</a:t>
            </a:r>
            <a:r>
              <a:rPr lang="en-US"/>
              <a:t> </a:t>
            </a:r>
            <a:endParaRPr/>
          </a:p>
        </p:txBody>
      </p:sp>
      <p:pic>
        <p:nvPicPr>
          <p:cNvPr descr="Illuminated server room panel" id="255" name="Google Shape;255;p41"/>
          <p:cNvPicPr preferRelativeResize="0"/>
          <p:nvPr>
            <p:ph idx="3" type="pic"/>
          </p:nvPr>
        </p:nvPicPr>
        <p:blipFill rotWithShape="1">
          <a:blip r:embed="rId3">
            <a:alphaModFix/>
          </a:blip>
          <a:srcRect b="0" l="29966" r="29966" t="0"/>
          <a:stretch/>
        </p:blipFill>
        <p:spPr>
          <a:xfrm>
            <a:off x="6948197" y="0"/>
            <a:ext cx="5243804" cy="6858000"/>
          </a:xfrm>
          <a:prstGeom prst="rect">
            <a:avLst/>
          </a:prstGeom>
          <a:solidFill>
            <a:srgbClr val="F2F2F2"/>
          </a:solidFill>
          <a:ln>
            <a:noFill/>
          </a:ln>
        </p:spPr>
      </p:pic>
      <p:sp>
        <p:nvSpPr>
          <p:cNvPr id="256" name="Google Shape;256;p41"/>
          <p:cNvSpPr txBox="1"/>
          <p:nvPr/>
        </p:nvSpPr>
        <p:spPr>
          <a:xfrm>
            <a:off x="657557" y="1549137"/>
            <a:ext cx="5438443"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lt1"/>
                </a:solidFill>
                <a:latin typeface="Montserrat"/>
                <a:ea typeface="Montserrat"/>
                <a:cs typeface="Montserrat"/>
                <a:sym typeface="Montserrat"/>
              </a:rPr>
              <a:t>Best suited for those with significant interest in software development. These roles are highly managed through agile frameworks and code management protocol</a:t>
            </a:r>
            <a:endParaRPr/>
          </a:p>
        </p:txBody>
      </p:sp>
      <p:pic>
        <p:nvPicPr>
          <p:cNvPr descr="Caret Up with solid fill" id="257" name="Google Shape;257;p41"/>
          <p:cNvPicPr preferRelativeResize="0"/>
          <p:nvPr/>
        </p:nvPicPr>
        <p:blipFill rotWithShape="1">
          <a:blip r:embed="rId4">
            <a:alphaModFix/>
          </a:blip>
          <a:srcRect b="0" l="0" r="0" t="0"/>
          <a:stretch/>
        </p:blipFill>
        <p:spPr>
          <a:xfrm>
            <a:off x="1034880" y="3271623"/>
            <a:ext cx="417334" cy="477417"/>
          </a:xfrm>
          <a:prstGeom prst="rect">
            <a:avLst/>
          </a:prstGeom>
          <a:noFill/>
          <a:ln>
            <a:noFill/>
          </a:ln>
        </p:spPr>
      </p:pic>
      <p:sp>
        <p:nvSpPr>
          <p:cNvPr id="258" name="Google Shape;258;p41"/>
          <p:cNvSpPr/>
          <p:nvPr/>
        </p:nvSpPr>
        <p:spPr>
          <a:xfrm>
            <a:off x="7843697" y="780817"/>
            <a:ext cx="3582810" cy="5590902"/>
          </a:xfrm>
          <a:prstGeom prst="rect">
            <a:avLst/>
          </a:prstGeom>
          <a:solidFill>
            <a:schemeClr val="dk2">
              <a:alpha val="74901"/>
            </a:schemeClr>
          </a:solidFill>
          <a:ln cap="flat" cmpd="sng" w="25400">
            <a:solidFill>
              <a:srgbClr val="008A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Caret Up with solid fill" id="259" name="Google Shape;259;p41"/>
          <p:cNvPicPr preferRelativeResize="0"/>
          <p:nvPr/>
        </p:nvPicPr>
        <p:blipFill rotWithShape="1">
          <a:blip r:embed="rId4">
            <a:alphaModFix/>
          </a:blip>
          <a:srcRect b="0" l="0" r="0" t="0"/>
          <a:stretch/>
        </p:blipFill>
        <p:spPr>
          <a:xfrm>
            <a:off x="1034880" y="3794138"/>
            <a:ext cx="417334" cy="477417"/>
          </a:xfrm>
          <a:prstGeom prst="rect">
            <a:avLst/>
          </a:prstGeom>
          <a:noFill/>
          <a:ln>
            <a:noFill/>
          </a:ln>
        </p:spPr>
      </p:pic>
      <p:pic>
        <p:nvPicPr>
          <p:cNvPr descr="Caret Up with solid fill" id="260" name="Google Shape;260;p41"/>
          <p:cNvPicPr preferRelativeResize="0"/>
          <p:nvPr/>
        </p:nvPicPr>
        <p:blipFill rotWithShape="1">
          <a:blip r:embed="rId4">
            <a:alphaModFix/>
          </a:blip>
          <a:srcRect b="0" l="0" r="0" t="0"/>
          <a:stretch/>
        </p:blipFill>
        <p:spPr>
          <a:xfrm>
            <a:off x="1034880" y="4316653"/>
            <a:ext cx="417334" cy="477417"/>
          </a:xfrm>
          <a:prstGeom prst="rect">
            <a:avLst/>
          </a:prstGeom>
          <a:noFill/>
          <a:ln>
            <a:noFill/>
          </a:ln>
        </p:spPr>
      </p:pic>
      <p:pic>
        <p:nvPicPr>
          <p:cNvPr descr="Caret Up with solid fill" id="261" name="Google Shape;261;p41"/>
          <p:cNvPicPr preferRelativeResize="0"/>
          <p:nvPr/>
        </p:nvPicPr>
        <p:blipFill rotWithShape="1">
          <a:blip r:embed="rId4">
            <a:alphaModFix/>
          </a:blip>
          <a:srcRect b="0" l="0" r="0" t="0"/>
          <a:stretch/>
        </p:blipFill>
        <p:spPr>
          <a:xfrm>
            <a:off x="1034880" y="4884564"/>
            <a:ext cx="417334" cy="477417"/>
          </a:xfrm>
          <a:prstGeom prst="rect">
            <a:avLst/>
          </a:prstGeom>
          <a:noFill/>
          <a:ln>
            <a:noFill/>
          </a:ln>
        </p:spPr>
      </p:pic>
      <p:sp>
        <p:nvSpPr>
          <p:cNvPr id="262" name="Google Shape;262;p41"/>
          <p:cNvSpPr/>
          <p:nvPr/>
        </p:nvSpPr>
        <p:spPr>
          <a:xfrm>
            <a:off x="7853141" y="792215"/>
            <a:ext cx="3563922" cy="2033593"/>
          </a:xfrm>
          <a:prstGeom prst="rect">
            <a:avLst/>
          </a:prstGeom>
          <a:solidFill>
            <a:schemeClr val="accent1">
              <a:alpha val="64705"/>
            </a:schemeClr>
          </a:solidFill>
          <a:ln cap="flat" cmpd="sng" w="25400">
            <a:solidFill>
              <a:srgbClr val="008A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3" name="Google Shape;263;p41"/>
          <p:cNvSpPr txBox="1"/>
          <p:nvPr/>
        </p:nvSpPr>
        <p:spPr>
          <a:xfrm>
            <a:off x="7862585" y="769419"/>
            <a:ext cx="3554478" cy="77559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lt1"/>
                </a:solidFill>
                <a:latin typeface="Montserrat Medium"/>
                <a:ea typeface="Montserrat Medium"/>
                <a:cs typeface="Montserrat Medium"/>
                <a:sym typeface="Montserrat Medium"/>
              </a:rPr>
              <a:t>Big Tech often sets the trends on workstyles and tools for the rest of the industry to adopt and integrate</a:t>
            </a:r>
            <a:endParaRPr/>
          </a:p>
          <a:p>
            <a:pPr indent="0" lvl="0" marL="0" marR="0" rtl="0" algn="l">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2400" u="none" cap="none" strike="noStrike">
              <a:solidFill>
                <a:schemeClr val="accent1"/>
              </a:solidFill>
              <a:latin typeface="Montserrat"/>
              <a:ea typeface="Montserrat"/>
              <a:cs typeface="Montserrat"/>
              <a:sym typeface="Montserrat"/>
            </a:endParaRPr>
          </a:p>
          <a:p>
            <a:pPr indent="0" lvl="0" marL="0" marR="0" rtl="0" algn="l">
              <a:lnSpc>
                <a:spcPct val="100000"/>
              </a:lnSpc>
              <a:spcBef>
                <a:spcPts val="0"/>
              </a:spcBef>
              <a:spcAft>
                <a:spcPts val="0"/>
              </a:spcAft>
              <a:buNone/>
            </a:pPr>
            <a:r>
              <a:rPr b="1" i="1" lang="en-US" sz="2200" u="none" cap="none" strike="noStrike">
                <a:solidFill>
                  <a:schemeClr val="accent1"/>
                </a:solidFill>
                <a:latin typeface="Montserrat"/>
                <a:ea typeface="Montserrat"/>
                <a:cs typeface="Montserrat"/>
                <a:sym typeface="Montserrat"/>
              </a:rPr>
              <a:t>Data Science Goals</a:t>
            </a:r>
            <a:endParaRPr/>
          </a:p>
          <a:p>
            <a:pPr indent="0" lvl="0" marL="0" marR="0" rtl="0" algn="l">
              <a:lnSpc>
                <a:spcPct val="100000"/>
              </a:lnSpc>
              <a:spcBef>
                <a:spcPts val="0"/>
              </a:spcBef>
              <a:spcAft>
                <a:spcPts val="0"/>
              </a:spcAft>
              <a:buNone/>
            </a:pPr>
            <a:r>
              <a:rPr b="0" i="1" lang="en-US" sz="1600" u="none" cap="none" strike="noStrike">
                <a:solidFill>
                  <a:schemeClr val="lt1"/>
                </a:solidFill>
                <a:latin typeface="Montserrat"/>
                <a:ea typeface="Montserrat"/>
                <a:cs typeface="Montserrat"/>
                <a:sym typeface="Montserrat"/>
              </a:rPr>
              <a:t>Large scale B2B &amp; B2C products</a:t>
            </a:r>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rPr b="1" i="1" lang="en-US" sz="2200" u="none" cap="none" strike="noStrike">
                <a:solidFill>
                  <a:schemeClr val="accent1"/>
                </a:solidFill>
                <a:latin typeface="Montserrat"/>
                <a:ea typeface="Montserrat"/>
                <a:cs typeface="Montserrat"/>
                <a:sym typeface="Montserrat"/>
              </a:rPr>
              <a:t>Areas to Focus</a:t>
            </a:r>
            <a:endParaRPr/>
          </a:p>
          <a:p>
            <a:pPr indent="0" lvl="0" marL="0" marR="0" rtl="0" algn="l">
              <a:lnSpc>
                <a:spcPct val="100000"/>
              </a:lnSpc>
              <a:spcBef>
                <a:spcPts val="0"/>
              </a:spcBef>
              <a:spcAft>
                <a:spcPts val="0"/>
              </a:spcAft>
              <a:buNone/>
            </a:pPr>
            <a:r>
              <a:rPr b="0" i="1" lang="en-US" sz="1600" u="none" cap="none" strike="noStrike">
                <a:solidFill>
                  <a:schemeClr val="lt1"/>
                </a:solidFill>
                <a:latin typeface="Montserrat"/>
                <a:ea typeface="Montserrat"/>
                <a:cs typeface="Montserrat"/>
                <a:sym typeface="Montserrat"/>
              </a:rPr>
              <a:t>End-to-end product development</a:t>
            </a:r>
            <a:endParaRPr/>
          </a:p>
          <a:p>
            <a:pPr indent="-342900" lvl="0" marL="342900" marR="0" rtl="0" algn="l">
              <a:lnSpc>
                <a:spcPct val="100000"/>
              </a:lnSpc>
              <a:spcBef>
                <a:spcPts val="0"/>
              </a:spcBef>
              <a:spcAft>
                <a:spcPts val="0"/>
              </a:spcAft>
              <a:buClr>
                <a:srgbClr val="BFFFE2"/>
              </a:buClr>
              <a:buSzPts val="1200"/>
              <a:buFont typeface="Courier New"/>
              <a:buChar char="o"/>
            </a:pPr>
            <a:r>
              <a:rPr b="0" i="0" lang="en-US" sz="1200" u="none" cap="none" strike="noStrike">
                <a:solidFill>
                  <a:schemeClr val="accent1"/>
                </a:solidFill>
                <a:latin typeface="Montserrat"/>
                <a:ea typeface="Montserrat"/>
                <a:cs typeface="Montserrat"/>
                <a:sym typeface="Montserrat"/>
              </a:rPr>
              <a:t>Dev/ML ops</a:t>
            </a:r>
            <a:endParaRPr/>
          </a:p>
          <a:p>
            <a:pPr indent="-342900" lvl="0" marL="342900" marR="0" rtl="0" algn="l">
              <a:lnSpc>
                <a:spcPct val="100000"/>
              </a:lnSpc>
              <a:spcBef>
                <a:spcPts val="0"/>
              </a:spcBef>
              <a:spcAft>
                <a:spcPts val="0"/>
              </a:spcAft>
              <a:buClr>
                <a:srgbClr val="BFFFE2"/>
              </a:buClr>
              <a:buSzPts val="1200"/>
              <a:buFont typeface="Courier New"/>
              <a:buChar char="o"/>
            </a:pPr>
            <a:r>
              <a:rPr b="0" i="0" lang="en-US" sz="1200" u="none" cap="none" strike="noStrike">
                <a:solidFill>
                  <a:schemeClr val="accent1"/>
                </a:solidFill>
                <a:latin typeface="Montserrat"/>
                <a:ea typeface="Montserrat"/>
                <a:cs typeface="Montserrat"/>
                <a:sym typeface="Montserrat"/>
              </a:rPr>
              <a:t>Batch &amp; Stream Processing</a:t>
            </a:r>
            <a:endParaRPr/>
          </a:p>
          <a:p>
            <a:pPr indent="-254000" lvl="0" marL="342900" marR="0" rtl="0" algn="l">
              <a:lnSpc>
                <a:spcPct val="100000"/>
              </a:lnSpc>
              <a:spcBef>
                <a:spcPts val="0"/>
              </a:spcBef>
              <a:spcAft>
                <a:spcPts val="0"/>
              </a:spcAft>
              <a:buClr>
                <a:srgbClr val="BFFFE2"/>
              </a:buClr>
              <a:buSzPts val="1400"/>
              <a:buFont typeface="Courier New"/>
              <a:buNone/>
            </a:pPr>
            <a:r>
              <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1" lang="en-US" sz="1600" u="none" cap="none" strike="noStrike">
                <a:solidFill>
                  <a:srgbClr val="F2F2F2"/>
                </a:solidFill>
                <a:latin typeface="Montserrat"/>
                <a:ea typeface="Montserrat"/>
                <a:cs typeface="Montserrat"/>
                <a:sym typeface="Montserrat"/>
              </a:rPr>
              <a:t>Current SoTA Research</a:t>
            </a:r>
            <a:endParaRPr b="0" i="1" sz="1200" u="none" cap="none" strike="noStrike">
              <a:solidFill>
                <a:srgbClr val="F2F2F2"/>
              </a:solidFill>
              <a:latin typeface="Montserrat"/>
              <a:ea typeface="Montserrat"/>
              <a:cs typeface="Montserrat"/>
              <a:sym typeface="Montserrat"/>
            </a:endParaRPr>
          </a:p>
          <a:p>
            <a:pPr indent="-342900" lvl="0" marL="342900" marR="0" rtl="0" algn="l">
              <a:lnSpc>
                <a:spcPct val="100000"/>
              </a:lnSpc>
              <a:spcBef>
                <a:spcPts val="0"/>
              </a:spcBef>
              <a:spcAft>
                <a:spcPts val="0"/>
              </a:spcAft>
              <a:buClr>
                <a:srgbClr val="BFFFE2"/>
              </a:buClr>
              <a:buSzPts val="1200"/>
              <a:buFont typeface="Courier New"/>
              <a:buChar char="o"/>
            </a:pPr>
            <a:r>
              <a:rPr b="0" i="0" lang="en-US" sz="1200" u="none" cap="none" strike="noStrike">
                <a:solidFill>
                  <a:schemeClr val="accent1"/>
                </a:solidFill>
                <a:latin typeface="Montserrat"/>
                <a:ea typeface="Montserrat"/>
                <a:cs typeface="Montserrat"/>
                <a:sym typeface="Montserrat"/>
              </a:rPr>
              <a:t>Deep Learning Architectures</a:t>
            </a:r>
            <a:endParaRPr/>
          </a:p>
          <a:p>
            <a:pPr indent="-342900" lvl="0" marL="342900" marR="0" rtl="0" algn="l">
              <a:lnSpc>
                <a:spcPct val="100000"/>
              </a:lnSpc>
              <a:spcBef>
                <a:spcPts val="0"/>
              </a:spcBef>
              <a:spcAft>
                <a:spcPts val="0"/>
              </a:spcAft>
              <a:buClr>
                <a:srgbClr val="BFFFE2"/>
              </a:buClr>
              <a:buSzPts val="1200"/>
              <a:buFont typeface="Courier New"/>
              <a:buChar char="o"/>
            </a:pPr>
            <a:r>
              <a:rPr b="0" i="0" lang="en-US" sz="1200" u="none" cap="none" strike="noStrike">
                <a:solidFill>
                  <a:schemeClr val="accent1"/>
                </a:solidFill>
                <a:latin typeface="Montserrat"/>
                <a:ea typeface="Montserrat"/>
                <a:cs typeface="Montserrat"/>
                <a:sym typeface="Montserrat"/>
              </a:rPr>
              <a:t>Transformer based NLP</a:t>
            </a:r>
            <a:endParaRPr/>
          </a:p>
          <a:p>
            <a:pPr indent="-266700" lvl="0" marL="342900" marR="0" rtl="0" algn="l">
              <a:lnSpc>
                <a:spcPct val="100000"/>
              </a:lnSpc>
              <a:spcBef>
                <a:spcPts val="0"/>
              </a:spcBef>
              <a:spcAft>
                <a:spcPts val="0"/>
              </a:spcAft>
              <a:buClr>
                <a:srgbClr val="BFFFE2"/>
              </a:buClr>
              <a:buSzPts val="1200"/>
              <a:buFont typeface="Courier New"/>
              <a:buNone/>
            </a:pPr>
            <a:r>
              <a:t/>
            </a:r>
            <a:endParaRPr b="0" i="0" sz="1200" u="none" cap="none" strike="noStrike">
              <a:solidFill>
                <a:schemeClr val="accent1"/>
              </a:solidFill>
              <a:latin typeface="Montserrat"/>
              <a:ea typeface="Montserrat"/>
              <a:cs typeface="Montserrat"/>
              <a:sym typeface="Montserrat"/>
            </a:endParaRPr>
          </a:p>
          <a:p>
            <a:pPr indent="-228600" lvl="0" marL="342900" marR="0" rtl="0" algn="l">
              <a:lnSpc>
                <a:spcPct val="100000"/>
              </a:lnSpc>
              <a:spcBef>
                <a:spcPts val="0"/>
              </a:spcBef>
              <a:spcAft>
                <a:spcPts val="0"/>
              </a:spcAft>
              <a:buClr>
                <a:srgbClr val="BFFFE2"/>
              </a:buClr>
              <a:buSzPts val="1800"/>
              <a:buFont typeface="Courier New"/>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228600" lvl="0" marL="342900" marR="0" rtl="0" algn="l">
              <a:lnSpc>
                <a:spcPct val="100000"/>
              </a:lnSpc>
              <a:spcBef>
                <a:spcPts val="0"/>
              </a:spcBef>
              <a:spcAft>
                <a:spcPts val="0"/>
              </a:spcAft>
              <a:buClr>
                <a:srgbClr val="BFFFE2"/>
              </a:buClr>
              <a:buSzPts val="1800"/>
              <a:buFont typeface="Courier New"/>
              <a:buNone/>
            </a:pPr>
            <a:r>
              <a:t/>
            </a:r>
            <a:endParaRPr b="0" i="0" sz="1800" u="none" cap="none" strike="noStrike">
              <a:solidFill>
                <a:schemeClr val="lt1"/>
              </a:solidFill>
              <a:latin typeface="Arial"/>
              <a:ea typeface="Arial"/>
              <a:cs typeface="Arial"/>
              <a:sym typeface="Arial"/>
            </a:endParaRPr>
          </a:p>
          <a:p>
            <a:pPr indent="-190500" lvl="0" marL="342900" marR="0" rtl="0" algn="l">
              <a:lnSpc>
                <a:spcPct val="100000"/>
              </a:lnSpc>
              <a:spcBef>
                <a:spcPts val="0"/>
              </a:spcBef>
              <a:spcAft>
                <a:spcPts val="0"/>
              </a:spcAft>
              <a:buClr>
                <a:srgbClr val="000000"/>
              </a:buClr>
              <a:buSzPts val="2400"/>
              <a:buFont typeface="Courier New"/>
              <a:buNone/>
            </a:pPr>
            <a:r>
              <a:t/>
            </a:r>
            <a:endParaRPr b="0" i="0" sz="2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268" name="Shape 268"/>
        <p:cNvGrpSpPr/>
        <p:nvPr/>
      </p:nvGrpSpPr>
      <p:grpSpPr>
        <a:xfrm>
          <a:off x="0" y="0"/>
          <a:ext cx="0" cy="0"/>
          <a:chOff x="0" y="0"/>
          <a:chExt cx="0" cy="0"/>
        </a:xfrm>
      </p:grpSpPr>
      <p:pic>
        <p:nvPicPr>
          <p:cNvPr descr="Businesspeople lounging together in office" id="269" name="Google Shape;269;p42"/>
          <p:cNvPicPr preferRelativeResize="0"/>
          <p:nvPr>
            <p:ph idx="3" type="pic"/>
          </p:nvPr>
        </p:nvPicPr>
        <p:blipFill rotWithShape="1">
          <a:blip r:embed="rId3">
            <a:alphaModFix/>
          </a:blip>
          <a:srcRect b="0" l="20378" r="20378" t="0"/>
          <a:stretch/>
        </p:blipFill>
        <p:spPr>
          <a:xfrm>
            <a:off x="6680718" y="0"/>
            <a:ext cx="5511281" cy="6858000"/>
          </a:xfrm>
          <a:prstGeom prst="rect">
            <a:avLst/>
          </a:prstGeom>
          <a:solidFill>
            <a:srgbClr val="F2F2F2"/>
          </a:solidFill>
          <a:ln>
            <a:noFill/>
          </a:ln>
        </p:spPr>
      </p:pic>
      <p:sp>
        <p:nvSpPr>
          <p:cNvPr id="270" name="Google Shape;270;p42"/>
          <p:cNvSpPr txBox="1"/>
          <p:nvPr>
            <p:ph type="ctrTitle"/>
          </p:nvPr>
        </p:nvSpPr>
        <p:spPr>
          <a:xfrm>
            <a:off x="701100" y="685831"/>
            <a:ext cx="5029144" cy="457194"/>
          </a:xfrm>
          <a:prstGeom prst="rect">
            <a:avLst/>
          </a:prstGeom>
          <a:noFill/>
          <a:ln>
            <a:noFill/>
          </a:ln>
        </p:spPr>
        <p:txBody>
          <a:bodyPr anchorCtr="0" anchor="ctr" bIns="0" lIns="91425" spcFirstLastPara="1" rIns="91425" wrap="square" tIns="0">
            <a:normAutofit/>
          </a:bodyPr>
          <a:lstStyle/>
          <a:p>
            <a:pPr indent="0" lvl="0" marL="0" rtl="0" algn="l">
              <a:lnSpc>
                <a:spcPct val="90000"/>
              </a:lnSpc>
              <a:spcBef>
                <a:spcPts val="0"/>
              </a:spcBef>
              <a:spcAft>
                <a:spcPts val="0"/>
              </a:spcAft>
              <a:buClr>
                <a:srgbClr val="FFFFFF"/>
              </a:buClr>
              <a:buSzPts val="2400"/>
              <a:buFont typeface="Montserrat"/>
              <a:buNone/>
            </a:pPr>
            <a:r>
              <a:rPr lang="en-US">
                <a:solidFill>
                  <a:schemeClr val="dk1"/>
                </a:solidFill>
              </a:rPr>
              <a:t>Corporate Roles</a:t>
            </a:r>
            <a:endParaRPr/>
          </a:p>
        </p:txBody>
      </p:sp>
      <p:sp>
        <p:nvSpPr>
          <p:cNvPr id="271" name="Google Shape;271;p42"/>
          <p:cNvSpPr txBox="1"/>
          <p:nvPr/>
        </p:nvSpPr>
        <p:spPr>
          <a:xfrm>
            <a:off x="659363" y="1573763"/>
            <a:ext cx="5436637"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dk1"/>
                </a:solidFill>
                <a:latin typeface="Montserrat"/>
                <a:ea typeface="Montserrat"/>
                <a:cs typeface="Montserrat"/>
                <a:sym typeface="Montserrat"/>
              </a:rPr>
              <a:t>Roles in larger corporations tend to suit those looking for consistent schedules and high interaction. A data scientist in these roles is often engaging internal teams &amp; clients for their scope of work.  </a:t>
            </a:r>
            <a:endParaRPr/>
          </a:p>
        </p:txBody>
      </p:sp>
      <p:sp>
        <p:nvSpPr>
          <p:cNvPr id="272" name="Google Shape;272;p42"/>
          <p:cNvSpPr/>
          <p:nvPr/>
        </p:nvSpPr>
        <p:spPr>
          <a:xfrm>
            <a:off x="7741330" y="685831"/>
            <a:ext cx="3582810" cy="5590902"/>
          </a:xfrm>
          <a:prstGeom prst="rect">
            <a:avLst/>
          </a:prstGeom>
          <a:solidFill>
            <a:schemeClr val="lt1">
              <a:alpha val="83921"/>
            </a:schemeClr>
          </a:solidFill>
          <a:ln cap="flat" cmpd="sng" w="25400">
            <a:solidFill>
              <a:srgbClr val="008A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3" name="Google Shape;273;p42"/>
          <p:cNvSpPr/>
          <p:nvPr/>
        </p:nvSpPr>
        <p:spPr>
          <a:xfrm>
            <a:off x="7741330" y="697229"/>
            <a:ext cx="3563922" cy="2033593"/>
          </a:xfrm>
          <a:prstGeom prst="rect">
            <a:avLst/>
          </a:prstGeom>
          <a:solidFill>
            <a:srgbClr val="008E51">
              <a:alpha val="34901"/>
            </a:srgbClr>
          </a:solidFill>
          <a:ln cap="flat" cmpd="sng" w="25400">
            <a:solidFill>
              <a:srgbClr val="008A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4" name="Google Shape;274;p42"/>
          <p:cNvSpPr txBox="1"/>
          <p:nvPr>
            <p:ph idx="2" type="body"/>
          </p:nvPr>
        </p:nvSpPr>
        <p:spPr>
          <a:xfrm>
            <a:off x="701100" y="3429000"/>
            <a:ext cx="4480512" cy="2043905"/>
          </a:xfrm>
          <a:prstGeom prst="rect">
            <a:avLst/>
          </a:prstGeom>
          <a:noFill/>
          <a:ln cap="flat" cmpd="sng" w="9525">
            <a:solidFill>
              <a:srgbClr val="7FFFC7"/>
            </a:solidFill>
            <a:prstDash val="solid"/>
            <a:round/>
            <a:headEnd len="sm" w="sm" type="none"/>
            <a:tailEnd len="sm" w="sm" type="none"/>
          </a:ln>
        </p:spPr>
        <p:txBody>
          <a:bodyPr anchorCtr="0" anchor="t" bIns="0" lIns="0" spcFirstLastPara="1" rIns="0" wrap="square" tIns="0">
            <a:noAutofit/>
          </a:bodyPr>
          <a:lstStyle/>
          <a:p>
            <a:pPr indent="0" lvl="0" marL="139700" rtl="0" algn="just">
              <a:lnSpc>
                <a:spcPct val="124000"/>
              </a:lnSpc>
              <a:spcBef>
                <a:spcPts val="0"/>
              </a:spcBef>
              <a:spcAft>
                <a:spcPts val="0"/>
              </a:spcAft>
              <a:buSzPts val="1400"/>
              <a:buNone/>
            </a:pPr>
            <a:r>
              <a:t/>
            </a:r>
            <a:endParaRPr>
              <a:solidFill>
                <a:schemeClr val="dk1"/>
              </a:solidFill>
            </a:endParaRPr>
          </a:p>
          <a:p>
            <a:pPr indent="0" lvl="0" marL="139700" rtl="0" algn="just">
              <a:lnSpc>
                <a:spcPct val="124000"/>
              </a:lnSpc>
              <a:spcBef>
                <a:spcPts val="0"/>
              </a:spcBef>
              <a:spcAft>
                <a:spcPts val="0"/>
              </a:spcAft>
              <a:buSzPts val="1400"/>
              <a:buNone/>
            </a:pPr>
            <a:r>
              <a:rPr lang="en-US">
                <a:solidFill>
                  <a:schemeClr val="dk1"/>
                </a:solidFill>
              </a:rPr>
              <a:t>	Lots of database querying </a:t>
            </a:r>
            <a:endParaRPr/>
          </a:p>
          <a:p>
            <a:pPr indent="0" lvl="0" marL="139700" rtl="0" algn="just">
              <a:lnSpc>
                <a:spcPct val="124000"/>
              </a:lnSpc>
              <a:spcBef>
                <a:spcPts val="0"/>
              </a:spcBef>
              <a:spcAft>
                <a:spcPts val="0"/>
              </a:spcAft>
              <a:buSzPts val="1400"/>
              <a:buNone/>
            </a:pPr>
            <a:r>
              <a:t/>
            </a:r>
            <a:endParaRPr>
              <a:solidFill>
                <a:schemeClr val="dk1"/>
              </a:solidFill>
            </a:endParaRPr>
          </a:p>
          <a:p>
            <a:pPr indent="0" lvl="0" marL="139700" rtl="0" algn="just">
              <a:lnSpc>
                <a:spcPct val="124000"/>
              </a:lnSpc>
              <a:spcBef>
                <a:spcPts val="0"/>
              </a:spcBef>
              <a:spcAft>
                <a:spcPts val="0"/>
              </a:spcAft>
              <a:buSzPts val="1400"/>
              <a:buNone/>
            </a:pPr>
            <a:r>
              <a:rPr lang="en-US">
                <a:solidFill>
                  <a:schemeClr val="dk1"/>
                </a:solidFill>
              </a:rPr>
              <a:t>	Time management </a:t>
            </a:r>
            <a:endParaRPr/>
          </a:p>
          <a:p>
            <a:pPr indent="0" lvl="0" marL="139700" rtl="0" algn="just">
              <a:lnSpc>
                <a:spcPct val="124000"/>
              </a:lnSpc>
              <a:spcBef>
                <a:spcPts val="0"/>
              </a:spcBef>
              <a:spcAft>
                <a:spcPts val="0"/>
              </a:spcAft>
              <a:buSzPts val="1400"/>
              <a:buNone/>
            </a:pPr>
            <a:r>
              <a:t/>
            </a:r>
            <a:endParaRPr>
              <a:solidFill>
                <a:schemeClr val="dk1"/>
              </a:solidFill>
            </a:endParaRPr>
          </a:p>
          <a:p>
            <a:pPr indent="0" lvl="0" marL="139700" rtl="0" algn="just">
              <a:lnSpc>
                <a:spcPct val="124000"/>
              </a:lnSpc>
              <a:spcBef>
                <a:spcPts val="0"/>
              </a:spcBef>
              <a:spcAft>
                <a:spcPts val="0"/>
              </a:spcAft>
              <a:buSzPts val="1400"/>
              <a:buNone/>
            </a:pPr>
            <a:r>
              <a:rPr lang="en-US">
                <a:solidFill>
                  <a:schemeClr val="dk1"/>
                </a:solidFill>
              </a:rPr>
              <a:t>	Understanding the client domain</a:t>
            </a:r>
            <a:endParaRPr/>
          </a:p>
          <a:p>
            <a:pPr indent="0" lvl="0" marL="139700" rtl="0" algn="just">
              <a:lnSpc>
                <a:spcPct val="124000"/>
              </a:lnSpc>
              <a:spcBef>
                <a:spcPts val="0"/>
              </a:spcBef>
              <a:spcAft>
                <a:spcPts val="0"/>
              </a:spcAft>
              <a:buSzPts val="1400"/>
              <a:buNone/>
            </a:pPr>
            <a:r>
              <a:t/>
            </a:r>
            <a:endParaRPr>
              <a:solidFill>
                <a:schemeClr val="dk1"/>
              </a:solidFill>
            </a:endParaRPr>
          </a:p>
          <a:p>
            <a:pPr indent="0" lvl="0" marL="139700" rtl="0" algn="just">
              <a:lnSpc>
                <a:spcPct val="124000"/>
              </a:lnSpc>
              <a:spcBef>
                <a:spcPts val="0"/>
              </a:spcBef>
              <a:spcAft>
                <a:spcPts val="0"/>
              </a:spcAft>
              <a:buSzPts val="1400"/>
              <a:buNone/>
            </a:pPr>
            <a:r>
              <a:rPr lang="en-US">
                <a:solidFill>
                  <a:schemeClr val="dk1"/>
                </a:solidFill>
              </a:rPr>
              <a:t>	</a:t>
            </a:r>
            <a:endParaRPr/>
          </a:p>
          <a:p>
            <a:pPr indent="0" lvl="0" marL="139700" rtl="0" algn="just">
              <a:lnSpc>
                <a:spcPct val="124000"/>
              </a:lnSpc>
              <a:spcBef>
                <a:spcPts val="0"/>
              </a:spcBef>
              <a:spcAft>
                <a:spcPts val="0"/>
              </a:spcAft>
              <a:buSzPts val="1400"/>
              <a:buNone/>
            </a:pPr>
            <a:r>
              <a:rPr lang="en-US">
                <a:solidFill>
                  <a:schemeClr val="dk1"/>
                </a:solidFill>
              </a:rPr>
              <a:t>	</a:t>
            </a:r>
            <a:endParaRPr/>
          </a:p>
        </p:txBody>
      </p:sp>
      <p:pic>
        <p:nvPicPr>
          <p:cNvPr descr="Caret Up with solid fill" id="275" name="Google Shape;275;p42"/>
          <p:cNvPicPr preferRelativeResize="0"/>
          <p:nvPr/>
        </p:nvPicPr>
        <p:blipFill rotWithShape="1">
          <a:blip r:embed="rId4">
            <a:alphaModFix/>
          </a:blip>
          <a:srcRect b="0" l="0" r="0" t="0"/>
          <a:stretch/>
        </p:blipFill>
        <p:spPr>
          <a:xfrm>
            <a:off x="1034880" y="3630845"/>
            <a:ext cx="417334" cy="477417"/>
          </a:xfrm>
          <a:prstGeom prst="rect">
            <a:avLst/>
          </a:prstGeom>
          <a:noFill/>
          <a:ln>
            <a:noFill/>
          </a:ln>
        </p:spPr>
      </p:pic>
      <p:pic>
        <p:nvPicPr>
          <p:cNvPr descr="Caret Up with solid fill" id="276" name="Google Shape;276;p42"/>
          <p:cNvPicPr preferRelativeResize="0"/>
          <p:nvPr/>
        </p:nvPicPr>
        <p:blipFill rotWithShape="1">
          <a:blip r:embed="rId4">
            <a:alphaModFix/>
          </a:blip>
          <a:srcRect b="0" l="0" r="0" t="0"/>
          <a:stretch/>
        </p:blipFill>
        <p:spPr>
          <a:xfrm>
            <a:off x="1034880" y="4153360"/>
            <a:ext cx="417334" cy="477417"/>
          </a:xfrm>
          <a:prstGeom prst="rect">
            <a:avLst/>
          </a:prstGeom>
          <a:noFill/>
          <a:ln>
            <a:noFill/>
          </a:ln>
        </p:spPr>
      </p:pic>
      <p:pic>
        <p:nvPicPr>
          <p:cNvPr descr="Caret Up with solid fill" id="277" name="Google Shape;277;p42"/>
          <p:cNvPicPr preferRelativeResize="0"/>
          <p:nvPr/>
        </p:nvPicPr>
        <p:blipFill rotWithShape="1">
          <a:blip r:embed="rId4">
            <a:alphaModFix/>
          </a:blip>
          <a:srcRect b="0" l="0" r="0" t="0"/>
          <a:stretch/>
        </p:blipFill>
        <p:spPr>
          <a:xfrm>
            <a:off x="1034880" y="4675875"/>
            <a:ext cx="417334" cy="477417"/>
          </a:xfrm>
          <a:prstGeom prst="rect">
            <a:avLst/>
          </a:prstGeom>
          <a:noFill/>
          <a:ln>
            <a:noFill/>
          </a:ln>
        </p:spPr>
      </p:pic>
      <p:sp>
        <p:nvSpPr>
          <p:cNvPr id="278" name="Google Shape;278;p42"/>
          <p:cNvSpPr txBox="1"/>
          <p:nvPr/>
        </p:nvSpPr>
        <p:spPr>
          <a:xfrm>
            <a:off x="211494" y="-788799"/>
            <a:ext cx="6096000" cy="61555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2000" u="none" cap="none" strike="noStrike">
                <a:solidFill>
                  <a:schemeClr val="accent1"/>
                </a:solidFill>
                <a:latin typeface="Montserrat"/>
                <a:ea typeface="Montserrat"/>
                <a:cs typeface="Montserrat"/>
                <a:sym typeface="Montserrat"/>
              </a:rPr>
              <a:t>Data Science Goals</a:t>
            </a:r>
            <a:endParaRPr/>
          </a:p>
          <a:p>
            <a:pPr indent="0" lvl="0" marL="0" marR="0" rtl="0" algn="l">
              <a:lnSpc>
                <a:spcPct val="100000"/>
              </a:lnSpc>
              <a:spcBef>
                <a:spcPts val="0"/>
              </a:spcBef>
              <a:spcAft>
                <a:spcPts val="0"/>
              </a:spcAft>
              <a:buNone/>
            </a:pPr>
            <a:r>
              <a:rPr b="0" i="1" lang="en-US" sz="1400" u="none" cap="none" strike="noStrike">
                <a:solidFill>
                  <a:schemeClr val="dk1"/>
                </a:solidFill>
                <a:latin typeface="Montserrat"/>
                <a:ea typeface="Montserrat"/>
                <a:cs typeface="Montserrat"/>
                <a:sym typeface="Montserrat"/>
              </a:rPr>
              <a:t>Client services and internal projects</a:t>
            </a:r>
            <a:endParaRPr b="0" i="1" sz="1400" u="none" cap="none" strike="noStrike">
              <a:solidFill>
                <a:schemeClr val="dk1"/>
              </a:solidFill>
              <a:latin typeface="Montserrat"/>
              <a:ea typeface="Montserrat"/>
              <a:cs typeface="Montserrat"/>
              <a:sym typeface="Montserrat"/>
            </a:endParaRPr>
          </a:p>
        </p:txBody>
      </p:sp>
      <p:sp>
        <p:nvSpPr>
          <p:cNvPr id="279" name="Google Shape;279;p42"/>
          <p:cNvSpPr txBox="1"/>
          <p:nvPr/>
        </p:nvSpPr>
        <p:spPr>
          <a:xfrm>
            <a:off x="7856521" y="806741"/>
            <a:ext cx="3554478" cy="76328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5F36"/>
                </a:solidFill>
                <a:latin typeface="Montserrat Medium"/>
                <a:ea typeface="Montserrat Medium"/>
                <a:cs typeface="Montserrat Medium"/>
                <a:sym typeface="Montserrat Medium"/>
              </a:rPr>
              <a:t>Corporate data science roles tend to apply trends from big tech in order to create solutions for a particular demographic or clientele</a:t>
            </a:r>
            <a:endParaRPr/>
          </a:p>
          <a:p>
            <a:pPr indent="0" lvl="0" marL="0" marR="0" rtl="0" algn="l">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1" i="1" lang="en-US" sz="2200" u="none" cap="none" strike="noStrike">
                <a:solidFill>
                  <a:schemeClr val="accent1"/>
                </a:solidFill>
                <a:latin typeface="Montserrat"/>
                <a:ea typeface="Montserrat"/>
                <a:cs typeface="Montserrat"/>
                <a:sym typeface="Montserrat"/>
              </a:rPr>
              <a:t>Data Science Goals</a:t>
            </a:r>
            <a:endParaRPr/>
          </a:p>
          <a:p>
            <a:pPr indent="0" lvl="0" marL="0" marR="0" rtl="0" algn="l">
              <a:lnSpc>
                <a:spcPct val="100000"/>
              </a:lnSpc>
              <a:spcBef>
                <a:spcPts val="0"/>
              </a:spcBef>
              <a:spcAft>
                <a:spcPts val="0"/>
              </a:spcAft>
              <a:buNone/>
            </a:pPr>
            <a:r>
              <a:rPr b="0" i="1" lang="en-US" sz="1600" u="none" cap="none" strike="noStrike">
                <a:solidFill>
                  <a:srgbClr val="595959"/>
                </a:solidFill>
                <a:latin typeface="Montserrat"/>
                <a:ea typeface="Montserrat"/>
                <a:cs typeface="Montserrat"/>
                <a:sym typeface="Montserrat"/>
              </a:rPr>
              <a:t>Client Services/Outcomes </a:t>
            </a:r>
            <a:endParaRPr b="0" i="1" sz="16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rPr b="1" i="1" lang="en-US" sz="2200" u="none" cap="none" strike="noStrike">
                <a:solidFill>
                  <a:schemeClr val="accent1"/>
                </a:solidFill>
                <a:latin typeface="Montserrat"/>
                <a:ea typeface="Montserrat"/>
                <a:cs typeface="Montserrat"/>
                <a:sym typeface="Montserrat"/>
              </a:rPr>
              <a:t>Areas to Focus</a:t>
            </a:r>
            <a:endParaRPr/>
          </a:p>
          <a:p>
            <a:pPr indent="0" lvl="0" marL="0" marR="0" rtl="0" algn="l">
              <a:lnSpc>
                <a:spcPct val="100000"/>
              </a:lnSpc>
              <a:spcBef>
                <a:spcPts val="0"/>
              </a:spcBef>
              <a:spcAft>
                <a:spcPts val="0"/>
              </a:spcAft>
              <a:buNone/>
            </a:pPr>
            <a:r>
              <a:rPr b="0" i="1" lang="en-US" sz="1600" u="none" cap="none" strike="noStrike">
                <a:solidFill>
                  <a:srgbClr val="595959"/>
                </a:solidFill>
                <a:latin typeface="Montserrat"/>
                <a:ea typeface="Montserrat"/>
                <a:cs typeface="Montserrat"/>
                <a:sym typeface="Montserrat"/>
              </a:rPr>
              <a:t>Cloud ML Platforms</a:t>
            </a:r>
            <a:endParaRPr/>
          </a:p>
          <a:p>
            <a:pPr indent="-342900" lvl="0" marL="342900" marR="0" rtl="0" algn="l">
              <a:lnSpc>
                <a:spcPct val="100000"/>
              </a:lnSpc>
              <a:spcBef>
                <a:spcPts val="0"/>
              </a:spcBef>
              <a:spcAft>
                <a:spcPts val="0"/>
              </a:spcAft>
              <a:buClr>
                <a:srgbClr val="005F36"/>
              </a:buClr>
              <a:buSzPts val="1200"/>
              <a:buFont typeface="Courier New"/>
              <a:buChar char="o"/>
            </a:pPr>
            <a:r>
              <a:rPr b="0" i="0" lang="en-US" sz="1200" u="none" cap="none" strike="noStrike">
                <a:solidFill>
                  <a:srgbClr val="005F36"/>
                </a:solidFill>
                <a:latin typeface="Montserrat"/>
                <a:ea typeface="Montserrat"/>
                <a:cs typeface="Montserrat"/>
                <a:sym typeface="Montserrat"/>
              </a:rPr>
              <a:t>AutoML Frameworks</a:t>
            </a:r>
            <a:endParaRPr/>
          </a:p>
          <a:p>
            <a:pPr indent="-342900" lvl="0" marL="342900" marR="0" rtl="0" algn="l">
              <a:lnSpc>
                <a:spcPct val="100000"/>
              </a:lnSpc>
              <a:spcBef>
                <a:spcPts val="0"/>
              </a:spcBef>
              <a:spcAft>
                <a:spcPts val="0"/>
              </a:spcAft>
              <a:buClr>
                <a:srgbClr val="005F36"/>
              </a:buClr>
              <a:buSzPts val="1200"/>
              <a:buFont typeface="Courier New"/>
              <a:buChar char="o"/>
            </a:pPr>
            <a:r>
              <a:rPr b="0" i="0" lang="en-US" sz="1200" u="none" cap="none" strike="noStrike">
                <a:solidFill>
                  <a:srgbClr val="005F36"/>
                </a:solidFill>
                <a:latin typeface="Montserrat"/>
                <a:ea typeface="Montserrat"/>
                <a:cs typeface="Montserrat"/>
                <a:sym typeface="Montserrat"/>
              </a:rPr>
              <a:t>SageMaker, GAIP, etc</a:t>
            </a:r>
            <a:endParaRPr b="0" i="0" sz="1200" u="none" cap="none" strike="noStrike">
              <a:solidFill>
                <a:srgbClr val="005F36"/>
              </a:solidFill>
              <a:latin typeface="Montserrat"/>
              <a:ea typeface="Montserrat"/>
              <a:cs typeface="Montserrat"/>
              <a:sym typeface="Montserrat"/>
            </a:endParaRPr>
          </a:p>
          <a:p>
            <a:pPr indent="-254000" lvl="0" marL="342900" marR="0" rtl="0" algn="l">
              <a:lnSpc>
                <a:spcPct val="100000"/>
              </a:lnSpc>
              <a:spcBef>
                <a:spcPts val="0"/>
              </a:spcBef>
              <a:spcAft>
                <a:spcPts val="0"/>
              </a:spcAft>
              <a:buClr>
                <a:srgbClr val="005F36"/>
              </a:buClr>
              <a:buSzPts val="1400"/>
              <a:buFont typeface="Courier New"/>
              <a:buNone/>
            </a:pPr>
            <a:r>
              <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1" lang="en-US" sz="1600" u="none" cap="none" strike="noStrike">
                <a:solidFill>
                  <a:srgbClr val="595959"/>
                </a:solidFill>
                <a:latin typeface="Montserrat"/>
                <a:ea typeface="Montserrat"/>
                <a:cs typeface="Montserrat"/>
                <a:sym typeface="Montserrat"/>
              </a:rPr>
              <a:t>Big Data Mmgt (PaaS) </a:t>
            </a:r>
            <a:endParaRPr b="0" i="1" sz="1200" u="none" cap="none" strike="noStrike">
              <a:solidFill>
                <a:srgbClr val="595959"/>
              </a:solidFill>
              <a:latin typeface="Montserrat"/>
              <a:ea typeface="Montserrat"/>
              <a:cs typeface="Montserrat"/>
              <a:sym typeface="Montserrat"/>
            </a:endParaRPr>
          </a:p>
          <a:p>
            <a:pPr indent="-342900" lvl="0" marL="342900" marR="0" rtl="0" algn="l">
              <a:lnSpc>
                <a:spcPct val="100000"/>
              </a:lnSpc>
              <a:spcBef>
                <a:spcPts val="0"/>
              </a:spcBef>
              <a:spcAft>
                <a:spcPts val="0"/>
              </a:spcAft>
              <a:buClr>
                <a:srgbClr val="005F36"/>
              </a:buClr>
              <a:buSzPts val="1200"/>
              <a:buFont typeface="Courier New"/>
              <a:buChar char="o"/>
            </a:pPr>
            <a:r>
              <a:rPr b="0" i="0" lang="en-US" sz="1200" u="none" cap="none" strike="noStrike">
                <a:solidFill>
                  <a:srgbClr val="005F36"/>
                </a:solidFill>
                <a:latin typeface="Montserrat"/>
                <a:ea typeface="Montserrat"/>
                <a:cs typeface="Montserrat"/>
                <a:sym typeface="Montserrat"/>
              </a:rPr>
              <a:t>SQL, PostGreSQL, MongoDB</a:t>
            </a:r>
            <a:endParaRPr/>
          </a:p>
          <a:p>
            <a:pPr indent="-342900" lvl="0" marL="342900" marR="0" rtl="0" algn="l">
              <a:lnSpc>
                <a:spcPct val="100000"/>
              </a:lnSpc>
              <a:spcBef>
                <a:spcPts val="0"/>
              </a:spcBef>
              <a:spcAft>
                <a:spcPts val="0"/>
              </a:spcAft>
              <a:buClr>
                <a:srgbClr val="005F36"/>
              </a:buClr>
              <a:buSzPts val="1200"/>
              <a:buFont typeface="Courier New"/>
              <a:buChar char="o"/>
            </a:pPr>
            <a:r>
              <a:rPr b="0" i="0" lang="en-US" sz="1200" u="none" cap="none" strike="noStrike">
                <a:solidFill>
                  <a:srgbClr val="005F36"/>
                </a:solidFill>
                <a:latin typeface="Montserrat"/>
                <a:ea typeface="Montserrat"/>
                <a:cs typeface="Montserrat"/>
                <a:sym typeface="Montserrat"/>
              </a:rPr>
              <a:t>Hadoop/Spark, </a:t>
            </a:r>
            <a:endParaRPr/>
          </a:p>
          <a:p>
            <a:pPr indent="-342900" lvl="0" marL="342900" marR="0" rtl="0" algn="l">
              <a:lnSpc>
                <a:spcPct val="100000"/>
              </a:lnSpc>
              <a:spcBef>
                <a:spcPts val="0"/>
              </a:spcBef>
              <a:spcAft>
                <a:spcPts val="0"/>
              </a:spcAft>
              <a:buClr>
                <a:srgbClr val="005F36"/>
              </a:buClr>
              <a:buSzPts val="1200"/>
              <a:buFont typeface="Courier New"/>
              <a:buChar char="o"/>
            </a:pPr>
            <a:r>
              <a:rPr b="0" i="0" lang="en-US" sz="1200" u="none" cap="none" strike="noStrike">
                <a:solidFill>
                  <a:srgbClr val="005F36"/>
                </a:solidFill>
                <a:latin typeface="Montserrat"/>
                <a:ea typeface="Montserrat"/>
                <a:cs typeface="Montserrat"/>
                <a:sym typeface="Montserrat"/>
              </a:rPr>
              <a:t>Visualization </a:t>
            </a:r>
            <a:endParaRPr/>
          </a:p>
          <a:p>
            <a:pPr indent="-266700" lvl="0" marL="342900" marR="0" rtl="0" algn="l">
              <a:lnSpc>
                <a:spcPct val="100000"/>
              </a:lnSpc>
              <a:spcBef>
                <a:spcPts val="0"/>
              </a:spcBef>
              <a:spcAft>
                <a:spcPts val="0"/>
              </a:spcAft>
              <a:buClr>
                <a:srgbClr val="005F36"/>
              </a:buClr>
              <a:buSzPts val="1200"/>
              <a:buFont typeface="Courier New"/>
              <a:buNone/>
            </a:pPr>
            <a:r>
              <a:t/>
            </a:r>
            <a:endParaRPr b="0" i="0" sz="1200" u="none" cap="none" strike="noStrike">
              <a:solidFill>
                <a:schemeClr val="accent1"/>
              </a:solidFill>
              <a:latin typeface="Montserrat"/>
              <a:ea typeface="Montserrat"/>
              <a:cs typeface="Montserrat"/>
              <a:sym typeface="Montserrat"/>
            </a:endParaRPr>
          </a:p>
          <a:p>
            <a:pPr indent="-228600" lvl="0" marL="342900" marR="0" rtl="0" algn="l">
              <a:lnSpc>
                <a:spcPct val="100000"/>
              </a:lnSpc>
              <a:spcBef>
                <a:spcPts val="0"/>
              </a:spcBef>
              <a:spcAft>
                <a:spcPts val="0"/>
              </a:spcAft>
              <a:buClr>
                <a:srgbClr val="005F36"/>
              </a:buClr>
              <a:buSzPts val="1800"/>
              <a:buFont typeface="Courier New"/>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228600" lvl="0" marL="342900" marR="0" rtl="0" algn="l">
              <a:lnSpc>
                <a:spcPct val="100000"/>
              </a:lnSpc>
              <a:spcBef>
                <a:spcPts val="0"/>
              </a:spcBef>
              <a:spcAft>
                <a:spcPts val="0"/>
              </a:spcAft>
              <a:buClr>
                <a:srgbClr val="BFFFE2"/>
              </a:buClr>
              <a:buSzPts val="1800"/>
              <a:buFont typeface="Courier New"/>
              <a:buNone/>
            </a:pPr>
            <a:r>
              <a:t/>
            </a:r>
            <a:endParaRPr b="0" i="0" sz="1800" u="none" cap="none" strike="noStrike">
              <a:solidFill>
                <a:schemeClr val="lt1"/>
              </a:solidFill>
              <a:latin typeface="Arial"/>
              <a:ea typeface="Arial"/>
              <a:cs typeface="Arial"/>
              <a:sym typeface="Arial"/>
            </a:endParaRPr>
          </a:p>
          <a:p>
            <a:pPr indent="-190500" lvl="0" marL="342900" marR="0" rtl="0" algn="l">
              <a:lnSpc>
                <a:spcPct val="100000"/>
              </a:lnSpc>
              <a:spcBef>
                <a:spcPts val="0"/>
              </a:spcBef>
              <a:spcAft>
                <a:spcPts val="0"/>
              </a:spcAft>
              <a:buClr>
                <a:srgbClr val="000000"/>
              </a:buClr>
              <a:buSzPts val="2400"/>
              <a:buFont typeface="Courier New"/>
              <a:buNone/>
            </a:pPr>
            <a:r>
              <a:t/>
            </a:r>
            <a:endParaRPr b="0" i="0" sz="2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FFFAC">
            <a:alpha val="15686"/>
          </a:srgbClr>
        </a:solidFill>
      </p:bgPr>
    </p:bg>
    <p:spTree>
      <p:nvGrpSpPr>
        <p:cNvPr id="283" name="Shape 283"/>
        <p:cNvGrpSpPr/>
        <p:nvPr/>
      </p:nvGrpSpPr>
      <p:grpSpPr>
        <a:xfrm>
          <a:off x="0" y="0"/>
          <a:ext cx="0" cy="0"/>
          <a:chOff x="0" y="0"/>
          <a:chExt cx="0" cy="0"/>
        </a:xfrm>
      </p:grpSpPr>
      <p:sp>
        <p:nvSpPr>
          <p:cNvPr id="284" name="Google Shape;284;p43"/>
          <p:cNvSpPr txBox="1"/>
          <p:nvPr>
            <p:ph type="ctrTitle"/>
          </p:nvPr>
        </p:nvSpPr>
        <p:spPr>
          <a:xfrm>
            <a:off x="701100" y="685831"/>
            <a:ext cx="5029144" cy="457194"/>
          </a:xfrm>
          <a:prstGeom prst="rect">
            <a:avLst/>
          </a:prstGeom>
          <a:noFill/>
          <a:ln>
            <a:noFill/>
          </a:ln>
        </p:spPr>
        <p:txBody>
          <a:bodyPr anchorCtr="0" anchor="ctr" bIns="0" lIns="91425" spcFirstLastPara="1" rIns="91425" wrap="square" tIns="0">
            <a:noAutofit/>
          </a:bodyPr>
          <a:lstStyle/>
          <a:p>
            <a:pPr indent="0" lvl="0" marL="0" rtl="0" algn="l">
              <a:lnSpc>
                <a:spcPct val="90000"/>
              </a:lnSpc>
              <a:spcBef>
                <a:spcPts val="0"/>
              </a:spcBef>
              <a:spcAft>
                <a:spcPts val="0"/>
              </a:spcAft>
              <a:buClr>
                <a:srgbClr val="FFFFFF"/>
              </a:buClr>
              <a:buSzPts val="2400"/>
              <a:buFont typeface="Montserrat"/>
              <a:buNone/>
            </a:pPr>
            <a:r>
              <a:rPr lang="en-US">
                <a:solidFill>
                  <a:srgbClr val="00F28A"/>
                </a:solidFill>
              </a:rPr>
              <a:t>Small Organization Roles</a:t>
            </a:r>
            <a:endParaRPr/>
          </a:p>
        </p:txBody>
      </p:sp>
      <p:pic>
        <p:nvPicPr>
          <p:cNvPr descr="A picture containing indoor&#10;&#10;Description automatically generated" id="285" name="Google Shape;285;p43"/>
          <p:cNvPicPr preferRelativeResize="0"/>
          <p:nvPr>
            <p:ph idx="3" type="pic"/>
          </p:nvPr>
        </p:nvPicPr>
        <p:blipFill rotWithShape="1">
          <a:blip r:embed="rId3">
            <a:alphaModFix/>
          </a:blip>
          <a:srcRect b="0" l="20222" r="20221" t="0"/>
          <a:stretch/>
        </p:blipFill>
        <p:spPr>
          <a:xfrm>
            <a:off x="6550090" y="0"/>
            <a:ext cx="5641909" cy="6858000"/>
          </a:xfrm>
          <a:prstGeom prst="rect">
            <a:avLst/>
          </a:prstGeom>
          <a:solidFill>
            <a:srgbClr val="F2F2F2"/>
          </a:solidFill>
          <a:ln>
            <a:noFill/>
          </a:ln>
        </p:spPr>
      </p:pic>
      <p:sp>
        <p:nvSpPr>
          <p:cNvPr id="286" name="Google Shape;286;p43"/>
          <p:cNvSpPr/>
          <p:nvPr/>
        </p:nvSpPr>
        <p:spPr>
          <a:xfrm>
            <a:off x="7741330" y="685831"/>
            <a:ext cx="3582810" cy="5590902"/>
          </a:xfrm>
          <a:prstGeom prst="rect">
            <a:avLst/>
          </a:prstGeom>
          <a:solidFill>
            <a:srgbClr val="005F36">
              <a:alpha val="83921"/>
            </a:srgbClr>
          </a:solidFill>
          <a:ln cap="flat" cmpd="sng" w="25400">
            <a:solidFill>
              <a:srgbClr val="008A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7" name="Google Shape;287;p43"/>
          <p:cNvSpPr/>
          <p:nvPr/>
        </p:nvSpPr>
        <p:spPr>
          <a:xfrm>
            <a:off x="7741330" y="697229"/>
            <a:ext cx="3563922" cy="2033593"/>
          </a:xfrm>
          <a:prstGeom prst="rect">
            <a:avLst/>
          </a:prstGeom>
          <a:solidFill>
            <a:srgbClr val="BFFFE2">
              <a:alpha val="87843"/>
            </a:srgbClr>
          </a:solidFill>
          <a:ln cap="flat" cmpd="sng" w="25400">
            <a:solidFill>
              <a:srgbClr val="008A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8" name="Google Shape;288;p43"/>
          <p:cNvSpPr txBox="1"/>
          <p:nvPr/>
        </p:nvSpPr>
        <p:spPr>
          <a:xfrm>
            <a:off x="7856520" y="806741"/>
            <a:ext cx="3563921" cy="53553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595959"/>
                </a:solidFill>
                <a:latin typeface="Montserrat Medium"/>
                <a:ea typeface="Montserrat Medium"/>
                <a:cs typeface="Montserrat Medium"/>
                <a:sym typeface="Montserrat Medium"/>
              </a:rPr>
              <a:t>Roles within smaller companies commonly require more vision establishing and comprehensive work</a:t>
            </a:r>
            <a:endParaRPr/>
          </a:p>
          <a:p>
            <a:pPr indent="0" lvl="0" marL="0" marR="0" rtl="0" algn="l">
              <a:lnSpc>
                <a:spcPct val="100000"/>
              </a:lnSpc>
              <a:spcBef>
                <a:spcPts val="0"/>
              </a:spcBef>
              <a:spcAft>
                <a:spcPts val="0"/>
              </a:spcAft>
              <a:buNone/>
            </a:pPr>
            <a:r>
              <a:t/>
            </a:r>
            <a:endParaRPr b="0" i="0" sz="2000" u="none" cap="none" strike="noStrike">
              <a:solidFill>
                <a:srgbClr val="595959"/>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None/>
            </a:pPr>
            <a:r>
              <a:rPr b="0" i="0" lang="en-US" sz="2000" u="none" cap="none" strike="noStrike">
                <a:solidFill>
                  <a:srgbClr val="595959"/>
                </a:solidFill>
                <a:latin typeface="Montserrat Medium"/>
                <a:ea typeface="Montserrat Medium"/>
                <a:cs typeface="Montserrat Medium"/>
                <a:sym typeface="Montserrat Medium"/>
              </a:rPr>
              <a:t> </a:t>
            </a:r>
            <a:endParaRPr b="0" i="0" sz="2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1" i="1" lang="en-US" sz="2200" u="none" cap="none" strike="noStrike">
                <a:solidFill>
                  <a:schemeClr val="accent1"/>
                </a:solidFill>
                <a:latin typeface="Montserrat"/>
                <a:ea typeface="Montserrat"/>
                <a:cs typeface="Montserrat"/>
                <a:sym typeface="Montserrat"/>
              </a:rPr>
              <a:t>Data Science Goals</a:t>
            </a:r>
            <a:endParaRPr/>
          </a:p>
          <a:p>
            <a:pPr indent="0" lvl="0" marL="0" marR="0" rtl="0" algn="l">
              <a:lnSpc>
                <a:spcPct val="100000"/>
              </a:lnSpc>
              <a:spcBef>
                <a:spcPts val="0"/>
              </a:spcBef>
              <a:spcAft>
                <a:spcPts val="0"/>
              </a:spcAft>
              <a:buNone/>
            </a:pPr>
            <a:r>
              <a:rPr b="0" i="1" lang="en-US" sz="1600" u="none" cap="none" strike="noStrike">
                <a:solidFill>
                  <a:schemeClr val="lt1"/>
                </a:solidFill>
                <a:latin typeface="Montserrat"/>
                <a:ea typeface="Montserrat"/>
                <a:cs typeface="Montserrat"/>
                <a:sym typeface="Montserrat"/>
              </a:rPr>
              <a:t>Internal Projects &amp; Asset Development</a:t>
            </a:r>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rPr b="1" i="1" lang="en-US" sz="2200" u="none" cap="none" strike="noStrike">
                <a:solidFill>
                  <a:schemeClr val="accent1"/>
                </a:solidFill>
                <a:latin typeface="Montserrat"/>
                <a:ea typeface="Montserrat"/>
                <a:cs typeface="Montserrat"/>
                <a:sym typeface="Montserrat"/>
              </a:rPr>
              <a:t>Areas to Focus</a:t>
            </a:r>
            <a:endParaRPr/>
          </a:p>
          <a:p>
            <a:pPr indent="0" lvl="0" marL="0" marR="0" rtl="0" algn="l">
              <a:lnSpc>
                <a:spcPct val="100000"/>
              </a:lnSpc>
              <a:spcBef>
                <a:spcPts val="0"/>
              </a:spcBef>
              <a:spcAft>
                <a:spcPts val="0"/>
              </a:spcAft>
              <a:buNone/>
            </a:pPr>
            <a:r>
              <a:rPr b="0" i="1" lang="en-US" sz="1600" u="none" cap="none" strike="noStrike">
                <a:solidFill>
                  <a:schemeClr val="lt1"/>
                </a:solidFill>
                <a:latin typeface="Montserrat"/>
                <a:ea typeface="Montserrat"/>
                <a:cs typeface="Montserrat"/>
                <a:sym typeface="Montserrat"/>
              </a:rPr>
              <a:t>Value Proposition</a:t>
            </a:r>
            <a:endParaRPr/>
          </a:p>
          <a:p>
            <a:pPr indent="-171450" lvl="0" marL="171450" marR="0" rtl="0" algn="l">
              <a:lnSpc>
                <a:spcPct val="100000"/>
              </a:lnSpc>
              <a:spcBef>
                <a:spcPts val="0"/>
              </a:spcBef>
              <a:spcAft>
                <a:spcPts val="0"/>
              </a:spcAft>
              <a:buClr>
                <a:srgbClr val="000000"/>
              </a:buClr>
              <a:buSzPts val="1200"/>
              <a:buFont typeface="Courier New"/>
              <a:buChar char="o"/>
            </a:pPr>
            <a:r>
              <a:rPr b="0" i="0" lang="en-US" sz="1200" u="none" cap="none" strike="noStrike">
                <a:solidFill>
                  <a:srgbClr val="00F28A"/>
                </a:solidFill>
                <a:latin typeface="Montserrat"/>
                <a:ea typeface="Montserrat"/>
                <a:cs typeface="Montserrat"/>
                <a:sym typeface="Montserrat"/>
              </a:rPr>
              <a:t>Problem Statements</a:t>
            </a:r>
            <a:endParaRPr/>
          </a:p>
          <a:p>
            <a:pPr indent="-171450" lvl="0" marL="171450" marR="0" rtl="0" algn="l">
              <a:lnSpc>
                <a:spcPct val="100000"/>
              </a:lnSpc>
              <a:spcBef>
                <a:spcPts val="0"/>
              </a:spcBef>
              <a:spcAft>
                <a:spcPts val="0"/>
              </a:spcAft>
              <a:buClr>
                <a:srgbClr val="000000"/>
              </a:buClr>
              <a:buSzPts val="1200"/>
              <a:buFont typeface="Courier New"/>
              <a:buChar char="o"/>
            </a:pPr>
            <a:r>
              <a:rPr b="0" i="0" lang="en-US" sz="1200" u="none" cap="none" strike="noStrike">
                <a:solidFill>
                  <a:srgbClr val="00F28A"/>
                </a:solidFill>
                <a:latin typeface="Montserrat"/>
                <a:ea typeface="Montserrat"/>
                <a:cs typeface="Montserrat"/>
                <a:sym typeface="Montserrat"/>
              </a:rPr>
              <a:t>Reporting Schema Creation</a:t>
            </a:r>
            <a:endParaRPr/>
          </a:p>
          <a:p>
            <a:pPr indent="-171450" lvl="0" marL="171450" marR="0" rtl="0" algn="l">
              <a:lnSpc>
                <a:spcPct val="100000"/>
              </a:lnSpc>
              <a:spcBef>
                <a:spcPts val="0"/>
              </a:spcBef>
              <a:spcAft>
                <a:spcPts val="0"/>
              </a:spcAft>
              <a:buClr>
                <a:srgbClr val="000000"/>
              </a:buClr>
              <a:buSzPts val="1200"/>
              <a:buFont typeface="Courier New"/>
              <a:buChar char="o"/>
            </a:pPr>
            <a:r>
              <a:rPr b="0" i="0" lang="en-US" sz="1200" u="none" cap="none" strike="noStrike">
                <a:solidFill>
                  <a:srgbClr val="00F28A"/>
                </a:solidFill>
                <a:latin typeface="Montserrat"/>
                <a:ea typeface="Montserrat"/>
                <a:cs typeface="Montserrat"/>
                <a:sym typeface="Montserrat"/>
              </a:rPr>
              <a:t>Dataset Creation</a:t>
            </a:r>
            <a:endParaRPr/>
          </a:p>
          <a:p>
            <a:pPr indent="-82550" lvl="0" marL="171450" marR="0" rtl="0" algn="l">
              <a:lnSpc>
                <a:spcPct val="100000"/>
              </a:lnSpc>
              <a:spcBef>
                <a:spcPts val="0"/>
              </a:spcBef>
              <a:spcAft>
                <a:spcPts val="0"/>
              </a:spcAft>
              <a:buClr>
                <a:srgbClr val="000000"/>
              </a:buClr>
              <a:buSzPts val="1400"/>
              <a:buFont typeface="Courier New"/>
              <a:buNone/>
            </a:pPr>
            <a:r>
              <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1" lang="en-US" sz="1600" u="none" cap="none" strike="noStrike">
                <a:solidFill>
                  <a:schemeClr val="lt1"/>
                </a:solidFill>
                <a:latin typeface="Montserrat"/>
                <a:ea typeface="Montserrat"/>
                <a:cs typeface="Montserrat"/>
                <a:sym typeface="Montserrat"/>
              </a:rPr>
              <a:t>Architectures and frameworks</a:t>
            </a:r>
            <a:endParaRPr/>
          </a:p>
          <a:p>
            <a:pPr indent="-171450" lvl="0" marL="171450" marR="0" rtl="0" algn="l">
              <a:lnSpc>
                <a:spcPct val="100000"/>
              </a:lnSpc>
              <a:spcBef>
                <a:spcPts val="0"/>
              </a:spcBef>
              <a:spcAft>
                <a:spcPts val="0"/>
              </a:spcAft>
              <a:buClr>
                <a:srgbClr val="000000"/>
              </a:buClr>
              <a:buSzPts val="1200"/>
              <a:buFont typeface="Courier New"/>
              <a:buChar char="o"/>
            </a:pPr>
            <a:r>
              <a:rPr b="0" i="0" lang="en-US" sz="1200" u="none" cap="none" strike="noStrike">
                <a:solidFill>
                  <a:srgbClr val="00F28A"/>
                </a:solidFill>
                <a:latin typeface="Montserrat"/>
                <a:ea typeface="Montserrat"/>
                <a:cs typeface="Montserrat"/>
                <a:sym typeface="Montserrat"/>
              </a:rPr>
              <a:t>Matching cloud-to-AI services</a:t>
            </a:r>
            <a:endParaRPr/>
          </a:p>
          <a:p>
            <a:pPr indent="-171450" lvl="0" marL="171450" marR="0" rtl="0" algn="l">
              <a:lnSpc>
                <a:spcPct val="100000"/>
              </a:lnSpc>
              <a:spcBef>
                <a:spcPts val="0"/>
              </a:spcBef>
              <a:spcAft>
                <a:spcPts val="0"/>
              </a:spcAft>
              <a:buClr>
                <a:srgbClr val="000000"/>
              </a:buClr>
              <a:buSzPts val="1200"/>
              <a:buFont typeface="Courier New"/>
              <a:buChar char="o"/>
            </a:pPr>
            <a:r>
              <a:rPr b="0" i="0" lang="en-US" sz="1200" u="none" cap="none" strike="noStrike">
                <a:solidFill>
                  <a:srgbClr val="00F28A"/>
                </a:solidFill>
                <a:latin typeface="Montserrat"/>
                <a:ea typeface="Montserrat"/>
                <a:cs typeface="Montserrat"/>
                <a:sym typeface="Montserrat"/>
              </a:rPr>
              <a:t>Lightweight python notebooks</a:t>
            </a:r>
            <a:endParaRPr/>
          </a:p>
        </p:txBody>
      </p:sp>
      <p:sp>
        <p:nvSpPr>
          <p:cNvPr id="289" name="Google Shape;289;p43"/>
          <p:cNvSpPr txBox="1"/>
          <p:nvPr/>
        </p:nvSpPr>
        <p:spPr>
          <a:xfrm>
            <a:off x="659363" y="1573763"/>
            <a:ext cx="5436637"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dk1"/>
                </a:solidFill>
                <a:latin typeface="Montserrat"/>
                <a:ea typeface="Montserrat"/>
                <a:cs typeface="Montserrat"/>
                <a:sym typeface="Montserrat"/>
              </a:rPr>
              <a:t>Roles in smaller companies can be very ideal for those looking for more independence and decision making in their workflow. It is not unusual to be the only data scientist, or among few. </a:t>
            </a:r>
            <a:endParaRPr/>
          </a:p>
        </p:txBody>
      </p:sp>
      <p:sp>
        <p:nvSpPr>
          <p:cNvPr id="290" name="Google Shape;290;p43"/>
          <p:cNvSpPr txBox="1"/>
          <p:nvPr>
            <p:ph idx="2" type="body"/>
          </p:nvPr>
        </p:nvSpPr>
        <p:spPr>
          <a:xfrm>
            <a:off x="701100" y="3069778"/>
            <a:ext cx="4480512" cy="2651729"/>
          </a:xfrm>
          <a:prstGeom prst="rect">
            <a:avLst/>
          </a:prstGeom>
          <a:noFill/>
          <a:ln cap="flat" cmpd="sng" w="9525">
            <a:solidFill>
              <a:srgbClr val="7FFFC7"/>
            </a:solidFill>
            <a:prstDash val="solid"/>
            <a:round/>
            <a:headEnd len="sm" w="sm" type="none"/>
            <a:tailEnd len="sm" w="sm" type="none"/>
          </a:ln>
        </p:spPr>
        <p:txBody>
          <a:bodyPr anchorCtr="0" anchor="t" bIns="0" lIns="0" spcFirstLastPara="1" rIns="0" wrap="square" tIns="0">
            <a:noAutofit/>
          </a:bodyPr>
          <a:lstStyle/>
          <a:p>
            <a:pPr indent="0" lvl="0" marL="139700" rtl="0" algn="just">
              <a:lnSpc>
                <a:spcPct val="124000"/>
              </a:lnSpc>
              <a:spcBef>
                <a:spcPts val="0"/>
              </a:spcBef>
              <a:spcAft>
                <a:spcPts val="0"/>
              </a:spcAft>
              <a:buSzPts val="1400"/>
              <a:buNone/>
            </a:pPr>
            <a:r>
              <a:t/>
            </a:r>
            <a:endParaRPr>
              <a:solidFill>
                <a:srgbClr val="00F28A"/>
              </a:solidFill>
            </a:endParaRPr>
          </a:p>
          <a:p>
            <a:pPr indent="0" lvl="0" marL="139700" rtl="0" algn="just">
              <a:lnSpc>
                <a:spcPct val="124000"/>
              </a:lnSpc>
              <a:spcBef>
                <a:spcPts val="0"/>
              </a:spcBef>
              <a:spcAft>
                <a:spcPts val="0"/>
              </a:spcAft>
              <a:buSzPts val="1400"/>
              <a:buNone/>
            </a:pPr>
            <a:r>
              <a:rPr lang="en-US">
                <a:solidFill>
                  <a:srgbClr val="00F28A"/>
                </a:solidFill>
              </a:rPr>
              <a:t>	Data engineering </a:t>
            </a:r>
            <a:r>
              <a:rPr lang="en-US">
                <a:solidFill>
                  <a:schemeClr val="dk2"/>
                </a:solidFill>
              </a:rPr>
              <a:t>and</a:t>
            </a:r>
            <a:r>
              <a:rPr lang="en-US">
                <a:solidFill>
                  <a:srgbClr val="00F28A"/>
                </a:solidFill>
              </a:rPr>
              <a:t> analysis work  </a:t>
            </a:r>
            <a:endParaRPr/>
          </a:p>
          <a:p>
            <a:pPr indent="0" lvl="0" marL="139700" rtl="0" algn="just">
              <a:lnSpc>
                <a:spcPct val="124000"/>
              </a:lnSpc>
              <a:spcBef>
                <a:spcPts val="0"/>
              </a:spcBef>
              <a:spcAft>
                <a:spcPts val="0"/>
              </a:spcAft>
              <a:buSzPts val="1400"/>
              <a:buNone/>
            </a:pPr>
            <a:r>
              <a:t/>
            </a:r>
            <a:endParaRPr>
              <a:solidFill>
                <a:srgbClr val="00F28A"/>
              </a:solidFill>
            </a:endParaRPr>
          </a:p>
          <a:p>
            <a:pPr indent="0" lvl="0" marL="139700" rtl="0" algn="just">
              <a:lnSpc>
                <a:spcPct val="124000"/>
              </a:lnSpc>
              <a:spcBef>
                <a:spcPts val="0"/>
              </a:spcBef>
              <a:spcAft>
                <a:spcPts val="0"/>
              </a:spcAft>
              <a:buSzPts val="1400"/>
              <a:buNone/>
            </a:pPr>
            <a:r>
              <a:rPr lang="en-US">
                <a:solidFill>
                  <a:srgbClr val="00F28A"/>
                </a:solidFill>
              </a:rPr>
              <a:t>	</a:t>
            </a:r>
            <a:r>
              <a:rPr lang="en-US">
                <a:solidFill>
                  <a:schemeClr val="dk1"/>
                </a:solidFill>
              </a:rPr>
              <a:t>Stakeholder</a:t>
            </a:r>
            <a:r>
              <a:rPr lang="en-US">
                <a:solidFill>
                  <a:srgbClr val="00F28A"/>
                </a:solidFill>
              </a:rPr>
              <a:t> management </a:t>
            </a:r>
            <a:endParaRPr/>
          </a:p>
          <a:p>
            <a:pPr indent="0" lvl="0" marL="139700" rtl="0" algn="just">
              <a:lnSpc>
                <a:spcPct val="124000"/>
              </a:lnSpc>
              <a:spcBef>
                <a:spcPts val="0"/>
              </a:spcBef>
              <a:spcAft>
                <a:spcPts val="0"/>
              </a:spcAft>
              <a:buSzPts val="1400"/>
              <a:buNone/>
            </a:pPr>
            <a:r>
              <a:t/>
            </a:r>
            <a:endParaRPr>
              <a:solidFill>
                <a:srgbClr val="00F28A"/>
              </a:solidFill>
            </a:endParaRPr>
          </a:p>
          <a:p>
            <a:pPr indent="0" lvl="0" marL="139700" rtl="0" algn="just">
              <a:lnSpc>
                <a:spcPct val="124000"/>
              </a:lnSpc>
              <a:spcBef>
                <a:spcPts val="0"/>
              </a:spcBef>
              <a:spcAft>
                <a:spcPts val="0"/>
              </a:spcAft>
              <a:buSzPts val="1400"/>
              <a:buNone/>
            </a:pPr>
            <a:r>
              <a:rPr lang="en-US">
                <a:solidFill>
                  <a:srgbClr val="00F28A"/>
                </a:solidFill>
              </a:rPr>
              <a:t>	Focusing on</a:t>
            </a:r>
            <a:r>
              <a:rPr lang="en-US">
                <a:solidFill>
                  <a:schemeClr val="dk1"/>
                </a:solidFill>
              </a:rPr>
              <a:t> internal </a:t>
            </a:r>
            <a:r>
              <a:rPr lang="en-US">
                <a:solidFill>
                  <a:srgbClr val="00F28A"/>
                </a:solidFill>
              </a:rPr>
              <a:t>objectives</a:t>
            </a:r>
            <a:endParaRPr/>
          </a:p>
          <a:p>
            <a:pPr indent="0" lvl="0" marL="139700" rtl="0" algn="just">
              <a:lnSpc>
                <a:spcPct val="124000"/>
              </a:lnSpc>
              <a:spcBef>
                <a:spcPts val="0"/>
              </a:spcBef>
              <a:spcAft>
                <a:spcPts val="0"/>
              </a:spcAft>
              <a:buSzPts val="1400"/>
              <a:buNone/>
            </a:pPr>
            <a:r>
              <a:t/>
            </a:r>
            <a:endParaRPr>
              <a:solidFill>
                <a:srgbClr val="00F28A"/>
              </a:solidFill>
            </a:endParaRPr>
          </a:p>
          <a:p>
            <a:pPr indent="0" lvl="0" marL="139700" rtl="0" algn="just">
              <a:lnSpc>
                <a:spcPct val="124000"/>
              </a:lnSpc>
              <a:spcBef>
                <a:spcPts val="0"/>
              </a:spcBef>
              <a:spcAft>
                <a:spcPts val="0"/>
              </a:spcAft>
              <a:buSzPts val="1400"/>
              <a:buNone/>
            </a:pPr>
            <a:r>
              <a:rPr lang="en-US">
                <a:solidFill>
                  <a:srgbClr val="00F28A"/>
                </a:solidFill>
              </a:rPr>
              <a:t>	</a:t>
            </a:r>
            <a:r>
              <a:rPr lang="en-US">
                <a:solidFill>
                  <a:schemeClr val="dk1"/>
                </a:solidFill>
              </a:rPr>
              <a:t>Environment</a:t>
            </a:r>
            <a:r>
              <a:rPr lang="en-US">
                <a:solidFill>
                  <a:srgbClr val="00F28A"/>
                </a:solidFill>
              </a:rPr>
              <a:t> setup and ownership</a:t>
            </a:r>
            <a:endParaRPr>
              <a:solidFill>
                <a:schemeClr val="dk1"/>
              </a:solidFill>
            </a:endParaRPr>
          </a:p>
        </p:txBody>
      </p:sp>
      <p:pic>
        <p:nvPicPr>
          <p:cNvPr descr="Caret Up with solid fill" id="291" name="Google Shape;291;p43"/>
          <p:cNvPicPr preferRelativeResize="0"/>
          <p:nvPr/>
        </p:nvPicPr>
        <p:blipFill rotWithShape="1">
          <a:blip r:embed="rId4">
            <a:alphaModFix/>
          </a:blip>
          <a:srcRect b="0" l="0" r="0" t="0"/>
          <a:stretch/>
        </p:blipFill>
        <p:spPr>
          <a:xfrm>
            <a:off x="1034880" y="3271623"/>
            <a:ext cx="417334" cy="477417"/>
          </a:xfrm>
          <a:prstGeom prst="rect">
            <a:avLst/>
          </a:prstGeom>
          <a:noFill/>
          <a:ln>
            <a:noFill/>
          </a:ln>
        </p:spPr>
      </p:pic>
      <p:pic>
        <p:nvPicPr>
          <p:cNvPr descr="Caret Up with solid fill" id="292" name="Google Shape;292;p43"/>
          <p:cNvPicPr preferRelativeResize="0"/>
          <p:nvPr/>
        </p:nvPicPr>
        <p:blipFill rotWithShape="1">
          <a:blip r:embed="rId4">
            <a:alphaModFix/>
          </a:blip>
          <a:srcRect b="0" l="0" r="0" t="0"/>
          <a:stretch/>
        </p:blipFill>
        <p:spPr>
          <a:xfrm>
            <a:off x="1034880" y="3794138"/>
            <a:ext cx="417334" cy="477417"/>
          </a:xfrm>
          <a:prstGeom prst="rect">
            <a:avLst/>
          </a:prstGeom>
          <a:noFill/>
          <a:ln>
            <a:noFill/>
          </a:ln>
        </p:spPr>
      </p:pic>
      <p:pic>
        <p:nvPicPr>
          <p:cNvPr descr="Caret Up with solid fill" id="293" name="Google Shape;293;p43"/>
          <p:cNvPicPr preferRelativeResize="0"/>
          <p:nvPr/>
        </p:nvPicPr>
        <p:blipFill rotWithShape="1">
          <a:blip r:embed="rId4">
            <a:alphaModFix/>
          </a:blip>
          <a:srcRect b="0" l="0" r="0" t="0"/>
          <a:stretch/>
        </p:blipFill>
        <p:spPr>
          <a:xfrm>
            <a:off x="1034880" y="4316653"/>
            <a:ext cx="417334" cy="477417"/>
          </a:xfrm>
          <a:prstGeom prst="rect">
            <a:avLst/>
          </a:prstGeom>
          <a:noFill/>
          <a:ln>
            <a:noFill/>
          </a:ln>
        </p:spPr>
      </p:pic>
      <p:pic>
        <p:nvPicPr>
          <p:cNvPr descr="Caret Up with solid fill" id="294" name="Google Shape;294;p43"/>
          <p:cNvPicPr preferRelativeResize="0"/>
          <p:nvPr/>
        </p:nvPicPr>
        <p:blipFill rotWithShape="1">
          <a:blip r:embed="rId4">
            <a:alphaModFix/>
          </a:blip>
          <a:srcRect b="0" l="0" r="0" t="0"/>
          <a:stretch/>
        </p:blipFill>
        <p:spPr>
          <a:xfrm>
            <a:off x="1034880" y="4884564"/>
            <a:ext cx="417334" cy="47741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sp>
        <p:nvSpPr>
          <p:cNvPr id="300" name="Google Shape;300;p44"/>
          <p:cNvSpPr/>
          <p:nvPr/>
        </p:nvSpPr>
        <p:spPr>
          <a:xfrm rot="5400000">
            <a:off x="692523" y="4627664"/>
            <a:ext cx="1042941" cy="230019"/>
          </a:xfrm>
          <a:prstGeom prst="rect">
            <a:avLst/>
          </a:prstGeom>
          <a:solidFill>
            <a:srgbClr val="F6FFFB"/>
          </a:solidFill>
          <a:ln cap="flat" cmpd="sng" w="25400">
            <a:solidFill>
              <a:srgbClr val="008A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1" name="Google Shape;301;p44"/>
          <p:cNvSpPr txBox="1"/>
          <p:nvPr/>
        </p:nvSpPr>
        <p:spPr>
          <a:xfrm>
            <a:off x="1537461" y="4367753"/>
            <a:ext cx="5267273"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The Short History and Market Dynamics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descr="An organic corner shape" id="307" name="Google Shape;307;p45"/>
          <p:cNvPicPr preferRelativeResize="0"/>
          <p:nvPr/>
        </p:nvPicPr>
        <p:blipFill rotWithShape="1">
          <a:blip r:embed="rId3">
            <a:alphaModFix/>
          </a:blip>
          <a:srcRect b="0" l="0" r="0" t="0"/>
          <a:stretch/>
        </p:blipFill>
        <p:spPr>
          <a:xfrm>
            <a:off x="8667193" y="1603492"/>
            <a:ext cx="3001623" cy="3375399"/>
          </a:xfrm>
          <a:prstGeom prst="rect">
            <a:avLst/>
          </a:prstGeom>
          <a:noFill/>
          <a:ln>
            <a:noFill/>
          </a:ln>
        </p:spPr>
      </p:pic>
      <p:pic>
        <p:nvPicPr>
          <p:cNvPr descr="Pants with solid fill" id="308" name="Google Shape;308;p45"/>
          <p:cNvPicPr preferRelativeResize="0"/>
          <p:nvPr/>
        </p:nvPicPr>
        <p:blipFill rotWithShape="1">
          <a:blip r:embed="rId4">
            <a:alphaModFix/>
          </a:blip>
          <a:srcRect b="0" l="0" r="0" t="0"/>
          <a:stretch/>
        </p:blipFill>
        <p:spPr>
          <a:xfrm>
            <a:off x="10527542" y="3978406"/>
            <a:ext cx="450855" cy="450855"/>
          </a:xfrm>
          <a:prstGeom prst="rect">
            <a:avLst/>
          </a:prstGeom>
          <a:noFill/>
          <a:ln>
            <a:noFill/>
          </a:ln>
        </p:spPr>
      </p:pic>
      <p:sp>
        <p:nvSpPr>
          <p:cNvPr id="309" name="Google Shape;309;p45"/>
          <p:cNvSpPr/>
          <p:nvPr/>
        </p:nvSpPr>
        <p:spPr>
          <a:xfrm>
            <a:off x="10676687" y="3517878"/>
            <a:ext cx="158750" cy="171450"/>
          </a:xfrm>
          <a:prstGeom prst="ellipse">
            <a:avLst/>
          </a:pr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0" name="Google Shape;310;p45"/>
          <p:cNvSpPr txBox="1"/>
          <p:nvPr>
            <p:ph type="ctrTitle"/>
          </p:nvPr>
        </p:nvSpPr>
        <p:spPr>
          <a:xfrm>
            <a:off x="701099" y="685831"/>
            <a:ext cx="9235339" cy="457194"/>
          </a:xfrm>
          <a:prstGeom prst="rect">
            <a:avLst/>
          </a:prstGeom>
          <a:noFill/>
          <a:ln>
            <a:noFill/>
          </a:ln>
        </p:spPr>
        <p:txBody>
          <a:bodyPr anchorCtr="0" anchor="ctr" bIns="0" lIns="91425" spcFirstLastPara="1" rIns="91425" wrap="square" tIns="0">
            <a:noAutofit/>
          </a:bodyPr>
          <a:lstStyle/>
          <a:p>
            <a:pPr indent="0" lvl="0" marL="0" rtl="0" algn="l">
              <a:lnSpc>
                <a:spcPct val="90000"/>
              </a:lnSpc>
              <a:spcBef>
                <a:spcPts val="0"/>
              </a:spcBef>
              <a:spcAft>
                <a:spcPts val="0"/>
              </a:spcAft>
              <a:buClr>
                <a:srgbClr val="231F20"/>
              </a:buClr>
              <a:buSzPts val="2800"/>
              <a:buFont typeface="Montserrat"/>
              <a:buNone/>
            </a:pPr>
            <a:r>
              <a:rPr lang="en-US"/>
              <a:t>Why the fuss?</a:t>
            </a:r>
            <a:endParaRPr/>
          </a:p>
        </p:txBody>
      </p:sp>
      <p:sp>
        <p:nvSpPr>
          <p:cNvPr id="311" name="Google Shape;311;p45"/>
          <p:cNvSpPr txBox="1"/>
          <p:nvPr>
            <p:ph idx="1" type="subTitle"/>
          </p:nvPr>
        </p:nvSpPr>
        <p:spPr>
          <a:xfrm>
            <a:off x="258413" y="1326591"/>
            <a:ext cx="9235338" cy="364454"/>
          </a:xfrm>
          <a:prstGeom prst="rect">
            <a:avLst/>
          </a:prstGeom>
          <a:noFill/>
          <a:ln>
            <a:noFill/>
          </a:ln>
        </p:spPr>
        <p:txBody>
          <a:bodyPr anchorCtr="0" anchor="t" bIns="0" lIns="0" spcFirstLastPara="1" rIns="0" wrap="square" tIns="0">
            <a:noAutofit/>
          </a:bodyPr>
          <a:lstStyle/>
          <a:p>
            <a:pPr indent="-317500" lvl="0" marL="457200" rtl="0" algn="l">
              <a:lnSpc>
                <a:spcPct val="110000"/>
              </a:lnSpc>
              <a:spcBef>
                <a:spcPts val="1000"/>
              </a:spcBef>
              <a:spcAft>
                <a:spcPts val="0"/>
              </a:spcAft>
              <a:buSzPts val="2000"/>
              <a:buNone/>
            </a:pPr>
            <a:r>
              <a:rPr lang="en-US"/>
              <a:t>    Data Science is in such high demand because it is the most tangible way to extract value from an organization’s data</a:t>
            </a:r>
            <a:endParaRPr/>
          </a:p>
        </p:txBody>
      </p:sp>
      <p:sp>
        <p:nvSpPr>
          <p:cNvPr id="312" name="Google Shape;312;p45"/>
          <p:cNvSpPr txBox="1"/>
          <p:nvPr>
            <p:ph idx="2" type="body"/>
          </p:nvPr>
        </p:nvSpPr>
        <p:spPr>
          <a:xfrm>
            <a:off x="701099" y="2514610"/>
            <a:ext cx="9235338" cy="2849563"/>
          </a:xfrm>
          <a:prstGeom prst="rect">
            <a:avLst/>
          </a:prstGeom>
          <a:noFill/>
          <a:ln>
            <a:noFill/>
          </a:ln>
        </p:spPr>
        <p:txBody>
          <a:bodyPr anchorCtr="0" anchor="t" bIns="91425" lIns="91425" spcFirstLastPara="1" rIns="91425" wrap="square" tIns="91425">
            <a:noAutofit/>
          </a:bodyPr>
          <a:lstStyle/>
          <a:p>
            <a:pPr indent="-317500" lvl="0" marL="457200" rtl="0" algn="l">
              <a:lnSpc>
                <a:spcPct val="110000"/>
              </a:lnSpc>
              <a:spcBef>
                <a:spcPts val="1000"/>
              </a:spcBef>
              <a:spcAft>
                <a:spcPts val="0"/>
              </a:spcAft>
              <a:buSzPts val="1400"/>
              <a:buChar char="‐"/>
            </a:pPr>
            <a:r>
              <a:rPr lang="en-US">
                <a:latin typeface="Montserrat Light"/>
                <a:ea typeface="Montserrat Light"/>
                <a:cs typeface="Montserrat Light"/>
                <a:sym typeface="Montserrat Light"/>
              </a:rPr>
              <a:t>In the </a:t>
            </a:r>
            <a:r>
              <a:rPr lang="en-US" sz="2000">
                <a:solidFill>
                  <a:srgbClr val="005F36"/>
                </a:solidFill>
                <a:latin typeface="Montserrat"/>
                <a:ea typeface="Montserrat"/>
                <a:cs typeface="Montserrat"/>
                <a:sym typeface="Montserrat"/>
              </a:rPr>
              <a:t>1980s</a:t>
            </a:r>
            <a:r>
              <a:rPr lang="en-US">
                <a:solidFill>
                  <a:schemeClr val="dk1"/>
                </a:solidFill>
                <a:latin typeface="Montserrat Light"/>
                <a:ea typeface="Montserrat Light"/>
                <a:cs typeface="Montserrat Light"/>
                <a:sym typeface="Montserrat Light"/>
              </a:rPr>
              <a:t>,</a:t>
            </a:r>
            <a:r>
              <a:rPr lang="en-US" sz="2000">
                <a:solidFill>
                  <a:srgbClr val="005F36"/>
                </a:solidFill>
                <a:latin typeface="Montserrat Light"/>
                <a:ea typeface="Montserrat Light"/>
                <a:cs typeface="Montserrat Light"/>
                <a:sym typeface="Montserrat Light"/>
              </a:rPr>
              <a:t> </a:t>
            </a:r>
            <a:r>
              <a:rPr lang="en-US">
                <a:latin typeface="Montserrat Light"/>
                <a:ea typeface="Montserrat Light"/>
                <a:cs typeface="Montserrat Light"/>
                <a:sym typeface="Montserrat Light"/>
              </a:rPr>
              <a:t>Relational Databases became ubiquitous along with the wider commercial use of computers</a:t>
            </a:r>
            <a:endParaRPr/>
          </a:p>
          <a:p>
            <a:pPr indent="-317500" lvl="0" marL="457200" rtl="0" algn="l">
              <a:lnSpc>
                <a:spcPct val="110000"/>
              </a:lnSpc>
              <a:spcBef>
                <a:spcPts val="1000"/>
              </a:spcBef>
              <a:spcAft>
                <a:spcPts val="0"/>
              </a:spcAft>
              <a:buSzPts val="1400"/>
              <a:buChar char="‐"/>
            </a:pPr>
            <a:r>
              <a:rPr lang="en-US">
                <a:latin typeface="Montserrat Light"/>
                <a:ea typeface="Montserrat Light"/>
                <a:cs typeface="Montserrat Light"/>
                <a:sym typeface="Montserrat Light"/>
              </a:rPr>
              <a:t>IBM, Microsoft, Oracle, and others led the way into corporate use of DBs through the creation of </a:t>
            </a:r>
            <a:r>
              <a:rPr lang="en-US" sz="1800">
                <a:solidFill>
                  <a:srgbClr val="005F36"/>
                </a:solidFill>
                <a:latin typeface="Montserrat"/>
                <a:ea typeface="Montserrat"/>
                <a:cs typeface="Montserrat"/>
                <a:sym typeface="Montserrat"/>
              </a:rPr>
              <a:t>broad-use applications</a:t>
            </a:r>
            <a:r>
              <a:rPr lang="en-US">
                <a:latin typeface="Montserrat"/>
                <a:ea typeface="Montserrat"/>
                <a:cs typeface="Montserrat"/>
                <a:sym typeface="Montserrat"/>
              </a:rPr>
              <a:t> </a:t>
            </a:r>
            <a:r>
              <a:rPr lang="en-US">
                <a:latin typeface="Montserrat Light"/>
                <a:ea typeface="Montserrat Light"/>
                <a:cs typeface="Montserrat Light"/>
                <a:sym typeface="Montserrat Light"/>
              </a:rPr>
              <a:t>with the general UI/UX we still have now </a:t>
            </a:r>
            <a:endParaRPr/>
          </a:p>
          <a:p>
            <a:pPr indent="-317500" lvl="0" marL="457200" rtl="0" algn="l">
              <a:lnSpc>
                <a:spcPct val="110000"/>
              </a:lnSpc>
              <a:spcBef>
                <a:spcPts val="1000"/>
              </a:spcBef>
              <a:spcAft>
                <a:spcPts val="0"/>
              </a:spcAft>
              <a:buSzPts val="1400"/>
              <a:buChar char="‐"/>
            </a:pPr>
            <a:r>
              <a:rPr lang="en-US">
                <a:latin typeface="Montserrat Light"/>
                <a:ea typeface="Montserrat Light"/>
                <a:cs typeface="Montserrat Light"/>
                <a:sym typeface="Montserrat Light"/>
              </a:rPr>
              <a:t>After the data honeymoon of the early 2000s, organizations wanted more than base utility. They wanted to see their data as a renewable resource for intelligence</a:t>
            </a:r>
            <a:endParaRPr/>
          </a:p>
          <a:p>
            <a:pPr indent="-317500" lvl="0" marL="457200" rtl="0" algn="l">
              <a:lnSpc>
                <a:spcPct val="110000"/>
              </a:lnSpc>
              <a:spcBef>
                <a:spcPts val="1000"/>
              </a:spcBef>
              <a:spcAft>
                <a:spcPts val="0"/>
              </a:spcAft>
              <a:buSzPts val="1400"/>
              <a:buChar char="‐"/>
            </a:pPr>
            <a:r>
              <a:rPr lang="en-US">
                <a:latin typeface="Montserrat Light"/>
                <a:ea typeface="Montserrat Light"/>
                <a:cs typeface="Montserrat Light"/>
                <a:sym typeface="Montserrat Light"/>
              </a:rPr>
              <a:t>In the </a:t>
            </a:r>
            <a:r>
              <a:rPr lang="en-US" sz="1800">
                <a:solidFill>
                  <a:srgbClr val="005F36"/>
                </a:solidFill>
                <a:latin typeface="Montserrat"/>
                <a:ea typeface="Montserrat"/>
                <a:cs typeface="Montserrat"/>
                <a:sym typeface="Montserrat"/>
              </a:rPr>
              <a:t>2010s</a:t>
            </a:r>
            <a:r>
              <a:rPr lang="en-US" sz="1800">
                <a:solidFill>
                  <a:srgbClr val="005F36"/>
                </a:solidFill>
                <a:latin typeface="Montserrat Light"/>
                <a:ea typeface="Montserrat Light"/>
                <a:cs typeface="Montserrat Light"/>
                <a:sym typeface="Montserrat Light"/>
              </a:rPr>
              <a:t>, </a:t>
            </a:r>
            <a:r>
              <a:rPr lang="en-US">
                <a:latin typeface="Montserrat Light"/>
                <a:ea typeface="Montserrat Light"/>
                <a:cs typeface="Montserrat Light"/>
                <a:sym typeface="Montserrat Light"/>
              </a:rPr>
              <a:t>companies across many industries started investing heavily in </a:t>
            </a:r>
            <a:r>
              <a:rPr lang="en-US" sz="1800">
                <a:solidFill>
                  <a:srgbClr val="005F36"/>
                </a:solidFill>
                <a:latin typeface="Montserrat"/>
                <a:ea typeface="Montserrat"/>
                <a:cs typeface="Montserrat"/>
                <a:sym typeface="Montserrat"/>
              </a:rPr>
              <a:t>Data Lakes</a:t>
            </a:r>
            <a:r>
              <a:rPr lang="en-US" sz="1800">
                <a:solidFill>
                  <a:srgbClr val="005F36"/>
                </a:solidFill>
                <a:latin typeface="Montserrat Light"/>
                <a:ea typeface="Montserrat Light"/>
                <a:cs typeface="Montserrat Light"/>
                <a:sym typeface="Montserrat Light"/>
              </a:rPr>
              <a:t>. </a:t>
            </a:r>
            <a:r>
              <a:rPr lang="en-US">
                <a:latin typeface="Montserrat Light"/>
                <a:ea typeface="Montserrat Light"/>
                <a:cs typeface="Montserrat Light"/>
                <a:sym typeface="Montserrat Light"/>
              </a:rPr>
              <a:t>Spurred on by current academic success in Machine Learning, there was now a significant promise of use for their heaps of data</a:t>
            </a:r>
            <a:endParaRPr/>
          </a:p>
          <a:p>
            <a:pPr indent="-317500" lvl="0" marL="457200" rtl="0" algn="l">
              <a:lnSpc>
                <a:spcPct val="110000"/>
              </a:lnSpc>
              <a:spcBef>
                <a:spcPts val="1000"/>
              </a:spcBef>
              <a:spcAft>
                <a:spcPts val="0"/>
              </a:spcAft>
              <a:buSzPts val="1400"/>
              <a:buChar char="‐"/>
            </a:pPr>
            <a:r>
              <a:rPr lang="en-US">
                <a:solidFill>
                  <a:schemeClr val="dk1"/>
                </a:solidFill>
                <a:latin typeface="Montserrat Light"/>
                <a:ea typeface="Montserrat Light"/>
                <a:cs typeface="Montserrat Light"/>
                <a:sym typeface="Montserrat Light"/>
              </a:rPr>
              <a:t>A little over 10 years later; Data Science and its models are everywhere, but the return on investment for data lakes is not clear for everyone yet</a:t>
            </a:r>
            <a:endParaRPr/>
          </a:p>
          <a:p>
            <a:pPr indent="-228600" lvl="0" marL="457200" rtl="0" algn="l">
              <a:lnSpc>
                <a:spcPct val="110000"/>
              </a:lnSpc>
              <a:spcBef>
                <a:spcPts val="1000"/>
              </a:spcBef>
              <a:spcAft>
                <a:spcPts val="0"/>
              </a:spcAft>
              <a:buSzPts val="1400"/>
              <a:buNone/>
            </a:pPr>
            <a:r>
              <a:t/>
            </a:r>
            <a:endParaRPr/>
          </a:p>
          <a:p>
            <a:pPr indent="0" lvl="0" marL="139700" rtl="0" algn="l">
              <a:lnSpc>
                <a:spcPct val="110000"/>
              </a:lnSpc>
              <a:spcBef>
                <a:spcPts val="1000"/>
              </a:spcBef>
              <a:spcAft>
                <a:spcPts val="0"/>
              </a:spcAft>
              <a:buSzPts val="1400"/>
              <a:buNone/>
            </a:pPr>
            <a:r>
              <a:t/>
            </a:r>
            <a:endParaRPr>
              <a:solidFill>
                <a:schemeClr val="dk1"/>
              </a:solidFill>
            </a:endParaRPr>
          </a:p>
        </p:txBody>
      </p:sp>
      <p:pic>
        <p:nvPicPr>
          <p:cNvPr descr="Shape&#10;&#10;Description automatically generated with low confidence" id="313" name="Google Shape;313;p45"/>
          <p:cNvPicPr preferRelativeResize="0"/>
          <p:nvPr/>
        </p:nvPicPr>
        <p:blipFill rotWithShape="1">
          <a:blip r:embed="rId5">
            <a:alphaModFix/>
          </a:blip>
          <a:srcRect b="0" l="0" r="0" t="0"/>
          <a:stretch/>
        </p:blipFill>
        <p:spPr>
          <a:xfrm>
            <a:off x="10851064" y="1968724"/>
            <a:ext cx="864337" cy="864337"/>
          </a:xfrm>
          <a:prstGeom prst="rect">
            <a:avLst/>
          </a:prstGeom>
          <a:noFill/>
          <a:ln>
            <a:noFill/>
          </a:ln>
        </p:spPr>
      </p:pic>
      <p:pic>
        <p:nvPicPr>
          <p:cNvPr descr="Database with solid fill" id="314" name="Google Shape;314;p45"/>
          <p:cNvPicPr preferRelativeResize="0"/>
          <p:nvPr/>
        </p:nvPicPr>
        <p:blipFill rotWithShape="1">
          <a:blip r:embed="rId6">
            <a:alphaModFix/>
          </a:blip>
          <a:srcRect b="0" l="0" r="0" t="0"/>
          <a:stretch/>
        </p:blipFill>
        <p:spPr>
          <a:xfrm>
            <a:off x="11172670" y="3648638"/>
            <a:ext cx="437472" cy="437472"/>
          </a:xfrm>
          <a:prstGeom prst="rect">
            <a:avLst/>
          </a:prstGeom>
          <a:noFill/>
          <a:ln>
            <a:noFill/>
          </a:ln>
        </p:spPr>
      </p:pic>
      <p:pic>
        <p:nvPicPr>
          <p:cNvPr descr="Download from cloud outline" id="315" name="Google Shape;315;p45"/>
          <p:cNvPicPr preferRelativeResize="0"/>
          <p:nvPr/>
        </p:nvPicPr>
        <p:blipFill rotWithShape="1">
          <a:blip r:embed="rId7">
            <a:alphaModFix/>
          </a:blip>
          <a:srcRect b="0" l="0" r="0" t="0"/>
          <a:stretch/>
        </p:blipFill>
        <p:spPr>
          <a:xfrm>
            <a:off x="11549933" y="3769129"/>
            <a:ext cx="434399" cy="434399"/>
          </a:xfrm>
          <a:prstGeom prst="rect">
            <a:avLst/>
          </a:prstGeom>
          <a:noFill/>
          <a:ln>
            <a:noFill/>
          </a:ln>
        </p:spPr>
      </p:pic>
      <p:pic>
        <p:nvPicPr>
          <p:cNvPr descr="Suit with solid fill" id="316" name="Google Shape;316;p45"/>
          <p:cNvPicPr preferRelativeResize="0"/>
          <p:nvPr/>
        </p:nvPicPr>
        <p:blipFill rotWithShape="1">
          <a:blip r:embed="rId8">
            <a:alphaModFix/>
          </a:blip>
          <a:srcRect b="0" l="0" r="0" t="0"/>
          <a:stretch/>
        </p:blipFill>
        <p:spPr>
          <a:xfrm>
            <a:off x="10491503" y="3567694"/>
            <a:ext cx="529119" cy="529119"/>
          </a:xfrm>
          <a:prstGeom prst="rect">
            <a:avLst/>
          </a:prstGeom>
          <a:noFill/>
          <a:ln>
            <a:noFill/>
          </a:ln>
        </p:spPr>
      </p:pic>
      <p:pic>
        <p:nvPicPr>
          <p:cNvPr descr="Top Hat with solid fill" id="317" name="Google Shape;317;p45"/>
          <p:cNvPicPr preferRelativeResize="0"/>
          <p:nvPr/>
        </p:nvPicPr>
        <p:blipFill rotWithShape="1">
          <a:blip r:embed="rId9">
            <a:alphaModFix/>
          </a:blip>
          <a:srcRect b="0" l="0" r="0" t="0"/>
          <a:stretch/>
        </p:blipFill>
        <p:spPr>
          <a:xfrm>
            <a:off x="10649986" y="3366578"/>
            <a:ext cx="201078" cy="201078"/>
          </a:xfrm>
          <a:prstGeom prst="rect">
            <a:avLst/>
          </a:prstGeom>
          <a:noFill/>
          <a:ln>
            <a:noFill/>
          </a:ln>
        </p:spPr>
      </p:pic>
      <p:sp>
        <p:nvSpPr>
          <p:cNvPr id="318" name="Google Shape;318;p45"/>
          <p:cNvSpPr/>
          <p:nvPr/>
        </p:nvSpPr>
        <p:spPr>
          <a:xfrm>
            <a:off x="11112500" y="2873282"/>
            <a:ext cx="54864" cy="5486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9" name="Google Shape;319;p45"/>
          <p:cNvSpPr/>
          <p:nvPr/>
        </p:nvSpPr>
        <p:spPr>
          <a:xfrm>
            <a:off x="11112500" y="3050635"/>
            <a:ext cx="54864" cy="5486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0" name="Google Shape;320;p45"/>
          <p:cNvSpPr/>
          <p:nvPr/>
        </p:nvSpPr>
        <p:spPr>
          <a:xfrm>
            <a:off x="11112500" y="3226927"/>
            <a:ext cx="54864" cy="5486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321" name="Google Shape;321;p45"/>
          <p:cNvPicPr preferRelativeResize="0"/>
          <p:nvPr/>
        </p:nvPicPr>
        <p:blipFill rotWithShape="1">
          <a:blip r:embed="rId5">
            <a:alphaModFix/>
          </a:blip>
          <a:srcRect b="0" l="0" r="0" t="0"/>
          <a:stretch/>
        </p:blipFill>
        <p:spPr>
          <a:xfrm>
            <a:off x="10851064" y="5161367"/>
            <a:ext cx="864337" cy="864337"/>
          </a:xfrm>
          <a:prstGeom prst="rect">
            <a:avLst/>
          </a:prstGeom>
          <a:noFill/>
          <a:ln>
            <a:noFill/>
          </a:ln>
        </p:spPr>
      </p:pic>
      <p:sp>
        <p:nvSpPr>
          <p:cNvPr id="322" name="Google Shape;322;p45"/>
          <p:cNvSpPr/>
          <p:nvPr/>
        </p:nvSpPr>
        <p:spPr>
          <a:xfrm>
            <a:off x="11112500" y="4486081"/>
            <a:ext cx="54864" cy="5486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3" name="Google Shape;323;p45"/>
          <p:cNvSpPr/>
          <p:nvPr/>
        </p:nvSpPr>
        <p:spPr>
          <a:xfrm>
            <a:off x="11112500" y="4663434"/>
            <a:ext cx="54864" cy="5486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4" name="Google Shape;324;p45"/>
          <p:cNvSpPr/>
          <p:nvPr/>
        </p:nvSpPr>
        <p:spPr>
          <a:xfrm>
            <a:off x="11112500" y="4839726"/>
            <a:ext cx="54864" cy="5486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n organic corner shape" id="325" name="Google Shape;325;p45"/>
          <p:cNvPicPr preferRelativeResize="0"/>
          <p:nvPr/>
        </p:nvPicPr>
        <p:blipFill rotWithShape="1">
          <a:blip r:embed="rId3">
            <a:alphaModFix/>
          </a:blip>
          <a:srcRect b="0" l="0" r="0" t="0"/>
          <a:stretch/>
        </p:blipFill>
        <p:spPr>
          <a:xfrm flipH="1">
            <a:off x="5665572" y="1657392"/>
            <a:ext cx="3001622" cy="3267601"/>
          </a:xfrm>
          <a:prstGeom prst="rect">
            <a:avLst/>
          </a:prstGeom>
          <a:noFill/>
          <a:ln>
            <a:noFill/>
          </a:ln>
        </p:spPr>
      </p:pic>
      <p:pic>
        <p:nvPicPr>
          <p:cNvPr descr="An organic corner shape" id="326" name="Google Shape;326;p45"/>
          <p:cNvPicPr preferRelativeResize="0"/>
          <p:nvPr/>
        </p:nvPicPr>
        <p:blipFill rotWithShape="1">
          <a:blip r:embed="rId3">
            <a:alphaModFix/>
          </a:blip>
          <a:srcRect b="0" l="0" r="0" t="0"/>
          <a:stretch/>
        </p:blipFill>
        <p:spPr>
          <a:xfrm rot="10800000">
            <a:off x="5665570" y="4924992"/>
            <a:ext cx="3001623" cy="3375399"/>
          </a:xfrm>
          <a:prstGeom prst="rect">
            <a:avLst/>
          </a:prstGeom>
          <a:noFill/>
          <a:ln>
            <a:noFill/>
          </a:ln>
        </p:spPr>
      </p:pic>
      <p:pic>
        <p:nvPicPr>
          <p:cNvPr descr="An organic corner shape" id="327" name="Google Shape;327;p45"/>
          <p:cNvPicPr preferRelativeResize="0"/>
          <p:nvPr/>
        </p:nvPicPr>
        <p:blipFill rotWithShape="1">
          <a:blip r:embed="rId3">
            <a:alphaModFix/>
          </a:blip>
          <a:srcRect b="0" l="0" r="0" t="0"/>
          <a:stretch/>
        </p:blipFill>
        <p:spPr>
          <a:xfrm flipH="1" rot="10800000">
            <a:off x="8667192" y="4978891"/>
            <a:ext cx="3001622" cy="32676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6"/>
          <p:cNvSpPr/>
          <p:nvPr/>
        </p:nvSpPr>
        <p:spPr>
          <a:xfrm>
            <a:off x="90113" y="367067"/>
            <a:ext cx="11859374" cy="10477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4" name="Google Shape;334;p46"/>
          <p:cNvSpPr/>
          <p:nvPr/>
        </p:nvSpPr>
        <p:spPr>
          <a:xfrm flipH="1">
            <a:off x="7669658" y="0"/>
            <a:ext cx="4522342" cy="6858000"/>
          </a:xfrm>
          <a:prstGeom prst="rect">
            <a:avLst/>
          </a:prstGeom>
          <a:solidFill>
            <a:srgbClr val="7FFFC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n organic corner shape" id="335" name="Google Shape;335;p46"/>
          <p:cNvPicPr preferRelativeResize="0"/>
          <p:nvPr/>
        </p:nvPicPr>
        <p:blipFill rotWithShape="1">
          <a:blip r:embed="rId3">
            <a:alphaModFix/>
          </a:blip>
          <a:srcRect b="0" l="0" r="0" t="0"/>
          <a:stretch/>
        </p:blipFill>
        <p:spPr>
          <a:xfrm flipH="1" rot="-5400000">
            <a:off x="8746890" y="-1156349"/>
            <a:ext cx="4199844" cy="4572000"/>
          </a:xfrm>
          <a:prstGeom prst="rect">
            <a:avLst/>
          </a:prstGeom>
          <a:noFill/>
          <a:ln>
            <a:noFill/>
          </a:ln>
        </p:spPr>
      </p:pic>
      <p:pic>
        <p:nvPicPr>
          <p:cNvPr id="336" name="Google Shape;336;p46"/>
          <p:cNvPicPr preferRelativeResize="0"/>
          <p:nvPr/>
        </p:nvPicPr>
        <p:blipFill rotWithShape="1">
          <a:blip r:embed="rId4">
            <a:alphaModFix/>
          </a:blip>
          <a:srcRect b="0" l="0" r="0" t="0"/>
          <a:stretch/>
        </p:blipFill>
        <p:spPr>
          <a:xfrm>
            <a:off x="205484" y="2310957"/>
            <a:ext cx="6897774" cy="3027356"/>
          </a:xfrm>
          <a:prstGeom prst="rect">
            <a:avLst/>
          </a:prstGeom>
          <a:noFill/>
          <a:ln>
            <a:noFill/>
          </a:ln>
        </p:spPr>
      </p:pic>
      <p:sp>
        <p:nvSpPr>
          <p:cNvPr id="337" name="Google Shape;337;p46"/>
          <p:cNvSpPr txBox="1"/>
          <p:nvPr/>
        </p:nvSpPr>
        <p:spPr>
          <a:xfrm>
            <a:off x="205484" y="1500647"/>
            <a:ext cx="256854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The Demand</a:t>
            </a:r>
            <a:endParaRPr/>
          </a:p>
        </p:txBody>
      </p:sp>
      <p:sp>
        <p:nvSpPr>
          <p:cNvPr id="338" name="Google Shape;338;p46"/>
          <p:cNvSpPr txBox="1"/>
          <p:nvPr/>
        </p:nvSpPr>
        <p:spPr>
          <a:xfrm>
            <a:off x="8052812" y="1375245"/>
            <a:ext cx="256854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How’s the Supply goin?</a:t>
            </a:r>
            <a:endParaRPr/>
          </a:p>
        </p:txBody>
      </p:sp>
      <p:sp>
        <p:nvSpPr>
          <p:cNvPr id="339" name="Google Shape;339;p46"/>
          <p:cNvSpPr/>
          <p:nvPr/>
        </p:nvSpPr>
        <p:spPr>
          <a:xfrm>
            <a:off x="4099888" y="2402688"/>
            <a:ext cx="3003370" cy="2843893"/>
          </a:xfrm>
          <a:prstGeom prst="rect">
            <a:avLst/>
          </a:prstGeom>
          <a:solidFill>
            <a:schemeClr val="lt1"/>
          </a:solidFill>
          <a:ln cap="flat" cmpd="sng" w="25400">
            <a:solidFill>
              <a:srgbClr val="008A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0" name="Google Shape;340;p46"/>
          <p:cNvSpPr txBox="1"/>
          <p:nvPr/>
        </p:nvSpPr>
        <p:spPr>
          <a:xfrm>
            <a:off x="4169323" y="2576682"/>
            <a:ext cx="2933935" cy="24622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8E51"/>
                </a:solidFill>
                <a:latin typeface="Montserrat"/>
                <a:ea typeface="Montserrat"/>
                <a:cs typeface="Montserrat"/>
                <a:sym typeface="Montserrat"/>
              </a:rPr>
              <a:t>It is extremely important to recognize the invalidity of collective statistics like mean and variance of salaries as reported. One company could pay twice as much, or little, for the same role for no tangible reason</a:t>
            </a:r>
            <a:endParaRPr/>
          </a:p>
          <a:p>
            <a:pPr indent="0" lvl="0" marL="0" marR="0" rtl="0" algn="l">
              <a:lnSpc>
                <a:spcPct val="100000"/>
              </a:lnSpc>
              <a:spcBef>
                <a:spcPts val="0"/>
              </a:spcBef>
              <a:spcAft>
                <a:spcPts val="0"/>
              </a:spcAft>
              <a:buNone/>
            </a:pPr>
            <a:r>
              <a:t/>
            </a:r>
            <a:endParaRPr b="0" i="0" sz="1400" u="none" cap="none" strike="noStrike">
              <a:solidFill>
                <a:srgbClr val="008E51"/>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1400" u="none" cap="none" strike="noStrike">
                <a:solidFill>
                  <a:srgbClr val="008E51"/>
                </a:solidFill>
                <a:latin typeface="Montserrat"/>
                <a:ea typeface="Montserrat"/>
                <a:cs typeface="Montserrat"/>
                <a:sym typeface="Montserrat"/>
              </a:rPr>
              <a:t>Learn the submarkets of interest!</a:t>
            </a:r>
            <a:endParaRPr/>
          </a:p>
        </p:txBody>
      </p:sp>
      <p:pic>
        <p:nvPicPr>
          <p:cNvPr id="341" name="Google Shape;341;p46"/>
          <p:cNvPicPr preferRelativeResize="0"/>
          <p:nvPr/>
        </p:nvPicPr>
        <p:blipFill rotWithShape="1">
          <a:blip r:embed="rId5">
            <a:alphaModFix/>
          </a:blip>
          <a:srcRect b="0" l="0" r="0" t="0"/>
          <a:stretch/>
        </p:blipFill>
        <p:spPr>
          <a:xfrm>
            <a:off x="7962124" y="2385088"/>
            <a:ext cx="3514873" cy="3890079"/>
          </a:xfrm>
          <a:prstGeom prst="rect">
            <a:avLst/>
          </a:prstGeom>
          <a:noFill/>
          <a:ln cap="flat" cmpd="sng" w="57150">
            <a:solidFill>
              <a:srgbClr val="00BE6D"/>
            </a:solidFill>
            <a:prstDash val="solid"/>
            <a:round/>
            <a:headEnd len="sm" w="sm" type="none"/>
            <a:tailEnd len="sm" w="sm" type="none"/>
          </a:ln>
        </p:spPr>
      </p:pic>
      <p:sp>
        <p:nvSpPr>
          <p:cNvPr id="342" name="Google Shape;342;p46"/>
          <p:cNvSpPr txBox="1"/>
          <p:nvPr/>
        </p:nvSpPr>
        <p:spPr>
          <a:xfrm>
            <a:off x="10103883" y="6337044"/>
            <a:ext cx="274622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Montserrat"/>
                <a:ea typeface="Montserrat"/>
                <a:cs typeface="Montserrat"/>
                <a:sym typeface="Montserrat"/>
              </a:rPr>
              <a:t>Still low…</a:t>
            </a:r>
            <a:endParaRPr/>
          </a:p>
        </p:txBody>
      </p:sp>
      <p:sp>
        <p:nvSpPr>
          <p:cNvPr id="343" name="Google Shape;343;p46"/>
          <p:cNvSpPr txBox="1"/>
          <p:nvPr/>
        </p:nvSpPr>
        <p:spPr>
          <a:xfrm>
            <a:off x="4228459" y="2049045"/>
            <a:ext cx="274622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Montserrat"/>
                <a:ea typeface="Montserrat"/>
                <a:cs typeface="Montserrat"/>
                <a:sym typeface="Montserrat"/>
              </a:rPr>
              <a:t>A note on wage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8" name="Shape 348"/>
        <p:cNvGrpSpPr/>
        <p:nvPr/>
      </p:nvGrpSpPr>
      <p:grpSpPr>
        <a:xfrm>
          <a:off x="0" y="0"/>
          <a:ext cx="0" cy="0"/>
          <a:chOff x="0" y="0"/>
          <a:chExt cx="0" cy="0"/>
        </a:xfrm>
      </p:grpSpPr>
      <p:sp>
        <p:nvSpPr>
          <p:cNvPr id="349" name="Google Shape;349;p47"/>
          <p:cNvSpPr/>
          <p:nvPr/>
        </p:nvSpPr>
        <p:spPr>
          <a:xfrm flipH="1">
            <a:off x="5137" y="3981238"/>
            <a:ext cx="12230792" cy="2876762"/>
          </a:xfrm>
          <a:prstGeom prst="rect">
            <a:avLst/>
          </a:prstGeom>
          <a:solidFill>
            <a:srgbClr val="7FFFC7">
              <a:alpha val="2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Text&#10;&#10;Description automatically generated" id="350" name="Google Shape;350;p47"/>
          <p:cNvPicPr preferRelativeResize="0"/>
          <p:nvPr/>
        </p:nvPicPr>
        <p:blipFill rotWithShape="1">
          <a:blip r:embed="rId3">
            <a:alphaModFix/>
          </a:blip>
          <a:srcRect b="0" l="0" r="0" t="0"/>
          <a:stretch/>
        </p:blipFill>
        <p:spPr>
          <a:xfrm>
            <a:off x="319005" y="801022"/>
            <a:ext cx="455709" cy="432217"/>
          </a:xfrm>
          <a:prstGeom prst="rect">
            <a:avLst/>
          </a:prstGeom>
          <a:noFill/>
          <a:ln>
            <a:noFill/>
          </a:ln>
        </p:spPr>
      </p:pic>
      <p:sp>
        <p:nvSpPr>
          <p:cNvPr id="351" name="Google Shape;351;p47"/>
          <p:cNvSpPr txBox="1"/>
          <p:nvPr/>
        </p:nvSpPr>
        <p:spPr>
          <a:xfrm>
            <a:off x="824132" y="2448139"/>
            <a:ext cx="3289486" cy="123110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Recruiter:</a:t>
            </a:r>
            <a:endParaRPr/>
          </a:p>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Bachelors' degree or n years of experience </a:t>
            </a:r>
            <a:endParaRPr/>
          </a:p>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Googles a handful of topical skills and hopes the hiring manager has input on specific info</a:t>
            </a:r>
            <a:endParaRPr/>
          </a:p>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Copies half of info from another posting</a:t>
            </a:r>
            <a:endParaRPr/>
          </a:p>
        </p:txBody>
      </p:sp>
      <p:sp>
        <p:nvSpPr>
          <p:cNvPr id="352" name="Google Shape;352;p47"/>
          <p:cNvSpPr txBox="1"/>
          <p:nvPr/>
        </p:nvSpPr>
        <p:spPr>
          <a:xfrm>
            <a:off x="172097" y="331596"/>
            <a:ext cx="350644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Job postings 10 years ago </a:t>
            </a:r>
            <a:endParaRPr b="0" i="0" sz="1400" u="none" cap="none" strike="noStrike">
              <a:solidFill>
                <a:srgbClr val="000000"/>
              </a:solidFill>
              <a:latin typeface="Arial"/>
              <a:ea typeface="Arial"/>
              <a:cs typeface="Arial"/>
              <a:sym typeface="Arial"/>
            </a:endParaRPr>
          </a:p>
        </p:txBody>
      </p:sp>
      <p:pic>
        <p:nvPicPr>
          <p:cNvPr descr="Text&#10;&#10;Description automatically generated" id="353" name="Google Shape;353;p47"/>
          <p:cNvPicPr preferRelativeResize="0"/>
          <p:nvPr/>
        </p:nvPicPr>
        <p:blipFill rotWithShape="1">
          <a:blip r:embed="rId3">
            <a:alphaModFix/>
          </a:blip>
          <a:srcRect b="0" l="0" r="0" t="0"/>
          <a:stretch/>
        </p:blipFill>
        <p:spPr>
          <a:xfrm>
            <a:off x="315421" y="2479841"/>
            <a:ext cx="455709" cy="432217"/>
          </a:xfrm>
          <a:prstGeom prst="rect">
            <a:avLst/>
          </a:prstGeom>
          <a:noFill/>
          <a:ln>
            <a:noFill/>
          </a:ln>
        </p:spPr>
      </p:pic>
      <p:sp>
        <p:nvSpPr>
          <p:cNvPr id="354" name="Google Shape;354;p47"/>
          <p:cNvSpPr txBox="1"/>
          <p:nvPr/>
        </p:nvSpPr>
        <p:spPr>
          <a:xfrm>
            <a:off x="197343" y="2033298"/>
            <a:ext cx="291224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Job postings now</a:t>
            </a:r>
            <a:endParaRPr b="0" i="0" sz="1400" u="none" cap="none" strike="noStrike">
              <a:solidFill>
                <a:srgbClr val="000000"/>
              </a:solidFill>
              <a:latin typeface="Arial"/>
              <a:ea typeface="Arial"/>
              <a:cs typeface="Arial"/>
              <a:sym typeface="Arial"/>
            </a:endParaRPr>
          </a:p>
        </p:txBody>
      </p:sp>
      <p:cxnSp>
        <p:nvCxnSpPr>
          <p:cNvPr id="355" name="Google Shape;355;p47"/>
          <p:cNvCxnSpPr/>
          <p:nvPr/>
        </p:nvCxnSpPr>
        <p:spPr>
          <a:xfrm>
            <a:off x="4196746" y="1298405"/>
            <a:ext cx="318352" cy="0"/>
          </a:xfrm>
          <a:prstGeom prst="straightConnector1">
            <a:avLst/>
          </a:prstGeom>
          <a:noFill/>
          <a:ln cap="flat" cmpd="sng" w="9525">
            <a:solidFill>
              <a:srgbClr val="00BD6A"/>
            </a:solidFill>
            <a:prstDash val="solid"/>
            <a:round/>
            <a:headEnd len="sm" w="sm" type="none"/>
            <a:tailEnd len="med" w="med" type="triangle"/>
          </a:ln>
        </p:spPr>
      </p:cxnSp>
      <p:sp>
        <p:nvSpPr>
          <p:cNvPr id="356" name="Google Shape;356;p47"/>
          <p:cNvSpPr/>
          <p:nvPr/>
        </p:nvSpPr>
        <p:spPr>
          <a:xfrm>
            <a:off x="315421" y="755520"/>
            <a:ext cx="3068751" cy="1052519"/>
          </a:xfrm>
          <a:prstGeom prst="rect">
            <a:avLst/>
          </a:prstGeom>
          <a:noFill/>
          <a:ln cap="flat" cmpd="sng" w="25400">
            <a:solidFill>
              <a:srgbClr val="008A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7" name="Google Shape;357;p47"/>
          <p:cNvSpPr txBox="1"/>
          <p:nvPr/>
        </p:nvSpPr>
        <p:spPr>
          <a:xfrm>
            <a:off x="824132" y="779763"/>
            <a:ext cx="2422147" cy="10464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Hiring Manager reqs:</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PhD in Math or related field</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10 years of experience</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R, Python, C, Java, etc </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Many business cases</a:t>
            </a:r>
            <a:endParaRPr/>
          </a:p>
        </p:txBody>
      </p:sp>
      <p:sp>
        <p:nvSpPr>
          <p:cNvPr id="358" name="Google Shape;358;p47"/>
          <p:cNvSpPr/>
          <p:nvPr/>
        </p:nvSpPr>
        <p:spPr>
          <a:xfrm>
            <a:off x="315421" y="2429975"/>
            <a:ext cx="3691361" cy="1231106"/>
          </a:xfrm>
          <a:prstGeom prst="rect">
            <a:avLst/>
          </a:prstGeom>
          <a:noFill/>
          <a:ln cap="flat" cmpd="sng" w="25400">
            <a:solidFill>
              <a:srgbClr val="EFCA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9" name="Google Shape;359;p47"/>
          <p:cNvSpPr txBox="1"/>
          <p:nvPr/>
        </p:nvSpPr>
        <p:spPr>
          <a:xfrm>
            <a:off x="4714603" y="694954"/>
            <a:ext cx="2319738"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8E51"/>
                </a:solidFill>
                <a:latin typeface="Montserrat Medium"/>
                <a:ea typeface="Montserrat Medium"/>
                <a:cs typeface="Montserrat Medium"/>
                <a:sym typeface="Montserrat Medium"/>
              </a:rPr>
              <a:t>While the job posts of the past may have been more authentic, they assumed a new industrial field somehow had years of experience, resulting in only PhDs being possible to hire</a:t>
            </a:r>
            <a:endParaRPr/>
          </a:p>
        </p:txBody>
      </p:sp>
      <p:cxnSp>
        <p:nvCxnSpPr>
          <p:cNvPr id="360" name="Google Shape;360;p47"/>
          <p:cNvCxnSpPr/>
          <p:nvPr/>
        </p:nvCxnSpPr>
        <p:spPr>
          <a:xfrm>
            <a:off x="4196746" y="3030613"/>
            <a:ext cx="318352" cy="0"/>
          </a:xfrm>
          <a:prstGeom prst="straightConnector1">
            <a:avLst/>
          </a:prstGeom>
          <a:noFill/>
          <a:ln cap="flat" cmpd="sng" w="9525">
            <a:solidFill>
              <a:srgbClr val="FFC000"/>
            </a:solidFill>
            <a:prstDash val="solid"/>
            <a:round/>
            <a:headEnd len="sm" w="sm" type="none"/>
            <a:tailEnd len="med" w="med" type="triangle"/>
          </a:ln>
        </p:spPr>
      </p:cxnSp>
      <p:sp>
        <p:nvSpPr>
          <p:cNvPr id="361" name="Google Shape;361;p47"/>
          <p:cNvSpPr txBox="1"/>
          <p:nvPr/>
        </p:nvSpPr>
        <p:spPr>
          <a:xfrm>
            <a:off x="4714603" y="2427162"/>
            <a:ext cx="2319738"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D09E00"/>
                </a:solidFill>
                <a:latin typeface="Montserrat Medium"/>
                <a:ea typeface="Montserrat Medium"/>
                <a:cs typeface="Montserrat Medium"/>
                <a:sym typeface="Montserrat Medium"/>
              </a:rPr>
              <a:t>The high AI demand and marketing may have made talent acquisition more generic, but it also has opened the field to </a:t>
            </a:r>
            <a:r>
              <a:rPr b="1" i="0" lang="en-US" sz="1200" u="none" cap="none" strike="noStrike">
                <a:solidFill>
                  <a:srgbClr val="D09E00"/>
                </a:solidFill>
                <a:latin typeface="Montserrat Medium"/>
                <a:ea typeface="Montserrat Medium"/>
                <a:cs typeface="Montserrat Medium"/>
                <a:sym typeface="Montserrat Medium"/>
              </a:rPr>
              <a:t>anyone</a:t>
            </a:r>
            <a:r>
              <a:rPr b="0" i="0" lang="en-US" sz="1200" u="none" cap="none" strike="noStrike">
                <a:solidFill>
                  <a:srgbClr val="D09E00"/>
                </a:solidFill>
                <a:latin typeface="Montserrat Medium"/>
                <a:ea typeface="Montserrat Medium"/>
                <a:cs typeface="Montserrat Medium"/>
                <a:sym typeface="Montserrat Medium"/>
              </a:rPr>
              <a:t> with the right skills</a:t>
            </a:r>
            <a:endParaRPr/>
          </a:p>
        </p:txBody>
      </p:sp>
      <p:sp>
        <p:nvSpPr>
          <p:cNvPr id="362" name="Google Shape;362;p47"/>
          <p:cNvSpPr txBox="1"/>
          <p:nvPr/>
        </p:nvSpPr>
        <p:spPr>
          <a:xfrm>
            <a:off x="56962" y="4001545"/>
            <a:ext cx="637863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Learn the domain you are applying to!</a:t>
            </a:r>
            <a:endParaRPr/>
          </a:p>
        </p:txBody>
      </p:sp>
      <p:sp>
        <p:nvSpPr>
          <p:cNvPr id="363" name="Google Shape;363;p47"/>
          <p:cNvSpPr/>
          <p:nvPr/>
        </p:nvSpPr>
        <p:spPr>
          <a:xfrm>
            <a:off x="7926507" y="917183"/>
            <a:ext cx="3343724" cy="914400"/>
          </a:xfrm>
          <a:prstGeom prst="rect">
            <a:avLst/>
          </a:prstGeom>
          <a:noFill/>
          <a:ln cap="flat" cmpd="sng" w="25400">
            <a:solidFill>
              <a:srgbClr val="008A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4" name="Google Shape;364;p47"/>
          <p:cNvSpPr txBox="1"/>
          <p:nvPr/>
        </p:nvSpPr>
        <p:spPr>
          <a:xfrm>
            <a:off x="7845147" y="533182"/>
            <a:ext cx="350644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Applicants 10 years ago</a:t>
            </a:r>
            <a:endParaRPr b="0" i="0" sz="1400" u="none" cap="none" strike="noStrike">
              <a:solidFill>
                <a:srgbClr val="000000"/>
              </a:solidFill>
              <a:latin typeface="Arial"/>
              <a:ea typeface="Arial"/>
              <a:cs typeface="Arial"/>
              <a:sym typeface="Arial"/>
            </a:endParaRPr>
          </a:p>
        </p:txBody>
      </p:sp>
      <p:pic>
        <p:nvPicPr>
          <p:cNvPr descr="Office worker female outline" id="365" name="Google Shape;365;p47"/>
          <p:cNvPicPr preferRelativeResize="0"/>
          <p:nvPr/>
        </p:nvPicPr>
        <p:blipFill rotWithShape="1">
          <a:blip r:embed="rId4">
            <a:alphaModFix/>
          </a:blip>
          <a:srcRect b="0" l="0" r="0" t="0"/>
          <a:stretch/>
        </p:blipFill>
        <p:spPr>
          <a:xfrm>
            <a:off x="7926507" y="935927"/>
            <a:ext cx="511232" cy="511232"/>
          </a:xfrm>
          <a:prstGeom prst="rect">
            <a:avLst/>
          </a:prstGeom>
          <a:noFill/>
          <a:ln>
            <a:noFill/>
          </a:ln>
        </p:spPr>
      </p:pic>
      <p:pic>
        <p:nvPicPr>
          <p:cNvPr descr="School boy with solid fill" id="366" name="Google Shape;366;p47"/>
          <p:cNvPicPr preferRelativeResize="0"/>
          <p:nvPr/>
        </p:nvPicPr>
        <p:blipFill rotWithShape="1">
          <a:blip r:embed="rId5">
            <a:alphaModFix/>
          </a:blip>
          <a:srcRect b="0" l="0" r="0" t="0"/>
          <a:stretch/>
        </p:blipFill>
        <p:spPr>
          <a:xfrm>
            <a:off x="7903968" y="2594786"/>
            <a:ext cx="533771" cy="533771"/>
          </a:xfrm>
          <a:prstGeom prst="rect">
            <a:avLst/>
          </a:prstGeom>
          <a:noFill/>
          <a:ln>
            <a:noFill/>
          </a:ln>
        </p:spPr>
      </p:pic>
      <p:sp>
        <p:nvSpPr>
          <p:cNvPr id="367" name="Google Shape;367;p47"/>
          <p:cNvSpPr txBox="1"/>
          <p:nvPr/>
        </p:nvSpPr>
        <p:spPr>
          <a:xfrm>
            <a:off x="8351437" y="989662"/>
            <a:ext cx="2918794"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100" u="none" cap="none" strike="noStrike">
                <a:solidFill>
                  <a:srgbClr val="000000"/>
                </a:solidFill>
                <a:latin typeface="Arial"/>
                <a:ea typeface="Arial"/>
                <a:cs typeface="Arial"/>
                <a:sym typeface="Arial"/>
              </a:rPr>
              <a:t>“ My undergrad was in computational biology; I recently had some success using decision trees to predict ingredient activity from raman-spectroscopic signal data”</a:t>
            </a:r>
            <a:endParaRPr/>
          </a:p>
        </p:txBody>
      </p:sp>
      <p:sp>
        <p:nvSpPr>
          <p:cNvPr id="368" name="Google Shape;368;p47"/>
          <p:cNvSpPr/>
          <p:nvPr/>
        </p:nvSpPr>
        <p:spPr>
          <a:xfrm>
            <a:off x="7926507" y="2594787"/>
            <a:ext cx="3343724" cy="914400"/>
          </a:xfrm>
          <a:prstGeom prst="rect">
            <a:avLst/>
          </a:prstGeom>
          <a:no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9" name="Google Shape;369;p47"/>
          <p:cNvSpPr txBox="1"/>
          <p:nvPr/>
        </p:nvSpPr>
        <p:spPr>
          <a:xfrm>
            <a:off x="8351437" y="2752087"/>
            <a:ext cx="2918794"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100" u="none" cap="none" strike="noStrike">
                <a:solidFill>
                  <a:srgbClr val="000000"/>
                </a:solidFill>
                <a:latin typeface="Arial"/>
                <a:ea typeface="Arial"/>
                <a:cs typeface="Arial"/>
                <a:sym typeface="Arial"/>
              </a:rPr>
              <a:t>“ I was able to get 99.1% accuracy on MNIST using VGG19 with dropout in 5 hours of training”</a:t>
            </a:r>
            <a:endParaRPr/>
          </a:p>
        </p:txBody>
      </p:sp>
      <p:sp>
        <p:nvSpPr>
          <p:cNvPr id="370" name="Google Shape;370;p47"/>
          <p:cNvSpPr txBox="1"/>
          <p:nvPr/>
        </p:nvSpPr>
        <p:spPr>
          <a:xfrm>
            <a:off x="7846915" y="2225454"/>
            <a:ext cx="350644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Applicants now</a:t>
            </a:r>
            <a:endParaRPr b="0" i="0" sz="1400" u="none" cap="none" strike="noStrike">
              <a:solidFill>
                <a:srgbClr val="000000"/>
              </a:solidFill>
              <a:latin typeface="Arial"/>
              <a:ea typeface="Arial"/>
              <a:cs typeface="Arial"/>
              <a:sym typeface="Arial"/>
            </a:endParaRPr>
          </a:p>
        </p:txBody>
      </p:sp>
      <p:sp>
        <p:nvSpPr>
          <p:cNvPr id="371" name="Google Shape;371;p47"/>
          <p:cNvSpPr txBox="1"/>
          <p:nvPr/>
        </p:nvSpPr>
        <p:spPr>
          <a:xfrm>
            <a:off x="4636431" y="4453766"/>
            <a:ext cx="6153489"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926F00"/>
                </a:solidFill>
                <a:latin typeface="Montserrat"/>
                <a:ea typeface="Montserrat"/>
                <a:cs typeface="Montserrat"/>
                <a:sym typeface="Montserrat"/>
              </a:rPr>
              <a:t>The biggest thing most burgeoning data scientists need to work on in this AI crazed world, is learning the client/user subject matter. Most AI projects are failing now because of a subject gap between the users and project scoping</a:t>
            </a:r>
            <a:endParaRPr/>
          </a:p>
        </p:txBody>
      </p:sp>
      <p:sp>
        <p:nvSpPr>
          <p:cNvPr id="372" name="Google Shape;372;p47"/>
          <p:cNvSpPr/>
          <p:nvPr/>
        </p:nvSpPr>
        <p:spPr>
          <a:xfrm>
            <a:off x="4591691" y="5343338"/>
            <a:ext cx="7350927" cy="1310990"/>
          </a:xfrm>
          <a:prstGeom prst="roundRect">
            <a:avLst>
              <a:gd fmla="val 16667" name="adj"/>
            </a:avLst>
          </a:prstGeom>
          <a:solidFill>
            <a:srgbClr val="BFFF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3" name="Google Shape;373;p47"/>
          <p:cNvSpPr txBox="1"/>
          <p:nvPr/>
        </p:nvSpPr>
        <p:spPr>
          <a:xfrm>
            <a:off x="4714603" y="5466419"/>
            <a:ext cx="6865255"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As you continue to learn new algorithms, frameworks, and skills, keep laser focused on developing meaningful understanding of subject matter. Focus on:</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4" name="Google Shape;374;p47"/>
          <p:cNvSpPr txBox="1"/>
          <p:nvPr/>
        </p:nvSpPr>
        <p:spPr>
          <a:xfrm>
            <a:off x="4742860" y="6005374"/>
            <a:ext cx="735092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8E51"/>
                </a:solidFill>
                <a:latin typeface="Montserrat"/>
                <a:ea typeface="Montserrat"/>
                <a:cs typeface="Montserrat"/>
                <a:sym typeface="Montserrat"/>
              </a:rPr>
              <a:t>1. Use value     2. The problem statement     3. User Workflow     4. Storytelling</a:t>
            </a:r>
            <a:endParaRPr/>
          </a:p>
        </p:txBody>
      </p:sp>
      <p:cxnSp>
        <p:nvCxnSpPr>
          <p:cNvPr id="375" name="Google Shape;375;p47"/>
          <p:cNvCxnSpPr/>
          <p:nvPr/>
        </p:nvCxnSpPr>
        <p:spPr>
          <a:xfrm>
            <a:off x="7264143" y="1287070"/>
            <a:ext cx="318352" cy="0"/>
          </a:xfrm>
          <a:prstGeom prst="straightConnector1">
            <a:avLst/>
          </a:prstGeom>
          <a:noFill/>
          <a:ln cap="flat" cmpd="sng" w="9525">
            <a:solidFill>
              <a:srgbClr val="00BD6A"/>
            </a:solidFill>
            <a:prstDash val="solid"/>
            <a:round/>
            <a:headEnd len="sm" w="sm" type="none"/>
            <a:tailEnd len="med" w="med" type="triangle"/>
          </a:ln>
        </p:spPr>
      </p:cxnSp>
      <p:cxnSp>
        <p:nvCxnSpPr>
          <p:cNvPr id="376" name="Google Shape;376;p47"/>
          <p:cNvCxnSpPr/>
          <p:nvPr/>
        </p:nvCxnSpPr>
        <p:spPr>
          <a:xfrm>
            <a:off x="7264143" y="3010306"/>
            <a:ext cx="318352" cy="0"/>
          </a:xfrm>
          <a:prstGeom prst="straightConnector1">
            <a:avLst/>
          </a:prstGeom>
          <a:noFill/>
          <a:ln cap="flat" cmpd="sng" w="9525">
            <a:solidFill>
              <a:srgbClr val="FFC000"/>
            </a:solidFill>
            <a:prstDash val="solid"/>
            <a:round/>
            <a:headEnd len="sm" w="sm" type="none"/>
            <a:tailEnd len="med" w="med" type="triangle"/>
          </a:ln>
        </p:spPr>
      </p:cxnSp>
      <p:sp>
        <p:nvSpPr>
          <p:cNvPr id="377" name="Google Shape;377;p47"/>
          <p:cNvSpPr txBox="1"/>
          <p:nvPr/>
        </p:nvSpPr>
        <p:spPr>
          <a:xfrm>
            <a:off x="172097" y="4477384"/>
            <a:ext cx="483325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800" u="none" cap="none" strike="noStrike">
                <a:solidFill>
                  <a:schemeClr val="accent1"/>
                </a:solidFill>
                <a:latin typeface="Arial"/>
                <a:ea typeface="Arial"/>
                <a:cs typeface="Arial"/>
                <a:sym typeface="Arial"/>
              </a:rPr>
              <a:t>Some still want PhD-SMEs</a:t>
            </a:r>
            <a:endParaRPr/>
          </a:p>
          <a:p>
            <a:pPr indent="0" lvl="0" marL="0" marR="0" rtl="0" algn="l">
              <a:lnSpc>
                <a:spcPct val="100000"/>
              </a:lnSpc>
              <a:spcBef>
                <a:spcPts val="0"/>
              </a:spcBef>
              <a:spcAft>
                <a:spcPts val="0"/>
              </a:spcAft>
              <a:buNone/>
            </a:pPr>
            <a:r>
              <a:rPr b="0" i="1" lang="en-US" sz="1800" u="none" cap="none" strike="noStrike">
                <a:solidFill>
                  <a:schemeClr val="accent1"/>
                </a:solidFill>
                <a:latin typeface="Arial"/>
                <a:ea typeface="Arial"/>
                <a:cs typeface="Arial"/>
                <a:sym typeface="Arial"/>
              </a:rPr>
              <a:t>Many Do Not</a:t>
            </a:r>
            <a:endParaRPr/>
          </a:p>
        </p:txBody>
      </p:sp>
      <p:sp>
        <p:nvSpPr>
          <p:cNvPr id="378" name="Google Shape;378;p47"/>
          <p:cNvSpPr/>
          <p:nvPr/>
        </p:nvSpPr>
        <p:spPr>
          <a:xfrm>
            <a:off x="286820" y="5307804"/>
            <a:ext cx="1426487" cy="1281396"/>
          </a:xfrm>
          <a:prstGeom prst="ellipse">
            <a:avLst/>
          </a:prstGeom>
          <a:solidFill>
            <a:srgbClr val="008E51">
              <a:alpha val="16862"/>
            </a:srgbClr>
          </a:solidFill>
          <a:ln cap="flat" cmpd="sng" w="25400">
            <a:solidFill>
              <a:srgbClr val="008A4F">
                <a:alpha val="42745"/>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9" name="Google Shape;379;p47"/>
          <p:cNvSpPr/>
          <p:nvPr/>
        </p:nvSpPr>
        <p:spPr>
          <a:xfrm>
            <a:off x="2543429" y="5307804"/>
            <a:ext cx="1440129" cy="1281396"/>
          </a:xfrm>
          <a:prstGeom prst="ellipse">
            <a:avLst/>
          </a:prstGeom>
          <a:solidFill>
            <a:srgbClr val="EFCA2D">
              <a:alpha val="35686"/>
            </a:srgbClr>
          </a:solidFill>
          <a:ln cap="flat" cmpd="sng" w="25400">
            <a:solidFill>
              <a:srgbClr val="926F00">
                <a:alpha val="32941"/>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0" name="Google Shape;380;p47"/>
          <p:cNvSpPr txBox="1"/>
          <p:nvPr/>
        </p:nvSpPr>
        <p:spPr>
          <a:xfrm>
            <a:off x="546171" y="5661997"/>
            <a:ext cx="137914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5F36"/>
                </a:solidFill>
                <a:latin typeface="Arial"/>
                <a:ea typeface="Arial"/>
                <a:cs typeface="Arial"/>
                <a:sym typeface="Arial"/>
              </a:rPr>
              <a:t>Existing	 SME</a:t>
            </a:r>
            <a:endParaRPr/>
          </a:p>
        </p:txBody>
      </p:sp>
      <p:sp>
        <p:nvSpPr>
          <p:cNvPr id="381" name="Google Shape;381;p47"/>
          <p:cNvSpPr txBox="1"/>
          <p:nvPr/>
        </p:nvSpPr>
        <p:spPr>
          <a:xfrm>
            <a:off x="2777187" y="5560897"/>
            <a:ext cx="1379148"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926F00"/>
                </a:solidFill>
                <a:latin typeface="Arial"/>
                <a:ea typeface="Arial"/>
                <a:cs typeface="Arial"/>
                <a:sym typeface="Arial"/>
              </a:rPr>
              <a:t>Learning	 Subject </a:t>
            </a:r>
            <a:endParaRPr/>
          </a:p>
          <a:p>
            <a:pPr indent="0" lvl="0" marL="0" marR="0" rtl="0" algn="l">
              <a:lnSpc>
                <a:spcPct val="100000"/>
              </a:lnSpc>
              <a:spcBef>
                <a:spcPts val="0"/>
              </a:spcBef>
              <a:spcAft>
                <a:spcPts val="0"/>
              </a:spcAft>
              <a:buNone/>
            </a:pPr>
            <a:r>
              <a:rPr b="1" i="0" lang="en-US" sz="1600" u="none" cap="none" strike="noStrike">
                <a:solidFill>
                  <a:srgbClr val="926F00"/>
                </a:solidFill>
                <a:latin typeface="Arial"/>
                <a:ea typeface="Arial"/>
                <a:cs typeface="Arial"/>
                <a:sym typeface="Arial"/>
              </a:rPr>
              <a:t>Matter</a:t>
            </a:r>
            <a:endParaRPr/>
          </a:p>
        </p:txBody>
      </p:sp>
      <p:sp>
        <p:nvSpPr>
          <p:cNvPr id="382" name="Google Shape;382;p47"/>
          <p:cNvSpPr txBox="1"/>
          <p:nvPr/>
        </p:nvSpPr>
        <p:spPr>
          <a:xfrm>
            <a:off x="1892767" y="5747008"/>
            <a:ext cx="167486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vs</a:t>
            </a:r>
            <a:endParaRPr b="0" i="0" sz="1400" u="none" cap="none" strike="noStrike">
              <a:solidFill>
                <a:srgbClr val="000000"/>
              </a:solidFill>
              <a:latin typeface="Arial"/>
              <a:ea typeface="Arial"/>
              <a:cs typeface="Arial"/>
              <a:sym typeface="Arial"/>
            </a:endParaRPr>
          </a:p>
        </p:txBody>
      </p:sp>
      <p:sp>
        <p:nvSpPr>
          <p:cNvPr id="383" name="Google Shape;383;p47"/>
          <p:cNvSpPr/>
          <p:nvPr/>
        </p:nvSpPr>
        <p:spPr>
          <a:xfrm>
            <a:off x="3606800" y="4747239"/>
            <a:ext cx="812114" cy="637562"/>
          </a:xfrm>
          <a:custGeom>
            <a:rect b="b" l="l" r="r" t="t"/>
            <a:pathLst>
              <a:path extrusionOk="0" h="333829" w="145143">
                <a:moveTo>
                  <a:pt x="0" y="333829"/>
                </a:moveTo>
                <a:cubicBezTo>
                  <a:pt x="7634" y="204041"/>
                  <a:pt x="-831" y="218066"/>
                  <a:pt x="36286" y="94343"/>
                </a:cubicBezTo>
                <a:cubicBezTo>
                  <a:pt x="39395" y="83981"/>
                  <a:pt x="44799" y="74316"/>
                  <a:pt x="50800" y="65315"/>
                </a:cubicBezTo>
                <a:cubicBezTo>
                  <a:pt x="58018" y="54487"/>
                  <a:pt x="101281" y="21932"/>
                  <a:pt x="101600" y="21772"/>
                </a:cubicBezTo>
                <a:cubicBezTo>
                  <a:pt x="151507" y="-3181"/>
                  <a:pt x="128723" y="32843"/>
                  <a:pt x="145143" y="0"/>
                </a:cubicBezTo>
              </a:path>
            </a:pathLst>
          </a:custGeom>
          <a:noFill/>
          <a:ln cap="flat" cmpd="sng" w="19050">
            <a:solidFill>
              <a:srgbClr val="D09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7FFFC7"/>
        </a:solidFill>
      </p:bgPr>
    </p:bg>
    <p:spTree>
      <p:nvGrpSpPr>
        <p:cNvPr id="93" name="Shape 93"/>
        <p:cNvGrpSpPr/>
        <p:nvPr/>
      </p:nvGrpSpPr>
      <p:grpSpPr>
        <a:xfrm>
          <a:off x="0" y="0"/>
          <a:ext cx="0" cy="0"/>
          <a:chOff x="0" y="0"/>
          <a:chExt cx="0" cy="0"/>
        </a:xfrm>
      </p:grpSpPr>
      <p:sp>
        <p:nvSpPr>
          <p:cNvPr id="94" name="Google Shape;94;p2"/>
          <p:cNvSpPr txBox="1"/>
          <p:nvPr/>
        </p:nvSpPr>
        <p:spPr>
          <a:xfrm>
            <a:off x="1182701" y="1381066"/>
            <a:ext cx="9251011" cy="31085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Montserrat Light"/>
                <a:ea typeface="Montserrat Light"/>
                <a:cs typeface="Montserrat Light"/>
                <a:sym typeface="Montserrat Light"/>
              </a:rPr>
              <a:t>What does the job market say the hard skills are?</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None/>
            </a:pPr>
            <a:r>
              <a:rPr b="0" i="0" lang="en-US" sz="2400" u="none" cap="none" strike="noStrike">
                <a:solidFill>
                  <a:srgbClr val="000000"/>
                </a:solidFill>
                <a:latin typeface="Montserrat Light"/>
                <a:ea typeface="Montserrat Light"/>
                <a:cs typeface="Montserrat Light"/>
                <a:sym typeface="Montserrat Light"/>
              </a:rPr>
              <a:t>Where do AI trends come from? </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None/>
            </a:pPr>
            <a:r>
              <a:rPr b="0" i="0" lang="en-US" sz="2400" u="none" cap="none" strike="noStrike">
                <a:solidFill>
                  <a:srgbClr val="000000"/>
                </a:solidFill>
                <a:latin typeface="Montserrat Light"/>
                <a:ea typeface="Montserrat Light"/>
                <a:cs typeface="Montserrat Light"/>
                <a:sym typeface="Montserrat Light"/>
              </a:rPr>
              <a:t>How should I prepare for this changing landscape?</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None/>
            </a:pPr>
            <a:r>
              <a:rPr b="0" i="0" lang="en-US" sz="2400" u="none" cap="none" strike="noStrike">
                <a:solidFill>
                  <a:srgbClr val="000000"/>
                </a:solidFill>
                <a:latin typeface="Montserrat Light"/>
                <a:ea typeface="Montserrat Light"/>
                <a:cs typeface="Montserrat Light"/>
                <a:sym typeface="Montserrat Light"/>
              </a:rPr>
              <a:t>What is on the horizon for professional Data Science</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 name="Google Shape;95;p2"/>
          <p:cNvSpPr/>
          <p:nvPr/>
        </p:nvSpPr>
        <p:spPr>
          <a:xfrm>
            <a:off x="664182" y="1418444"/>
            <a:ext cx="387350" cy="406400"/>
          </a:xfrm>
          <a:prstGeom prst="rect">
            <a:avLst/>
          </a:prstGeom>
          <a:solidFill>
            <a:schemeClr val="accent1"/>
          </a:solidFill>
          <a:ln cap="flat" cmpd="sng" w="25400">
            <a:solidFill>
              <a:srgbClr val="008A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6" name="Google Shape;96;p2"/>
          <p:cNvSpPr/>
          <p:nvPr/>
        </p:nvSpPr>
        <p:spPr>
          <a:xfrm>
            <a:off x="683232" y="1440669"/>
            <a:ext cx="349250" cy="361950"/>
          </a:xfrm>
          <a:prstGeom prst="rect">
            <a:avLst/>
          </a:prstGeom>
          <a:solidFill>
            <a:srgbClr val="F2F2F2"/>
          </a:solidFill>
          <a:ln cap="flat" cmpd="sng" w="25400">
            <a:solidFill>
              <a:srgbClr val="008A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7" name="Google Shape;97;p2"/>
          <p:cNvSpPr/>
          <p:nvPr/>
        </p:nvSpPr>
        <p:spPr>
          <a:xfrm>
            <a:off x="664182" y="2135764"/>
            <a:ext cx="387350" cy="406400"/>
          </a:xfrm>
          <a:prstGeom prst="rect">
            <a:avLst/>
          </a:prstGeom>
          <a:solidFill>
            <a:schemeClr val="accent1"/>
          </a:solidFill>
          <a:ln cap="flat" cmpd="sng" w="25400">
            <a:solidFill>
              <a:srgbClr val="008A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8" name="Google Shape;98;p2"/>
          <p:cNvSpPr/>
          <p:nvPr/>
        </p:nvSpPr>
        <p:spPr>
          <a:xfrm>
            <a:off x="683232" y="2157989"/>
            <a:ext cx="349250" cy="361950"/>
          </a:xfrm>
          <a:prstGeom prst="rect">
            <a:avLst/>
          </a:prstGeom>
          <a:solidFill>
            <a:srgbClr val="F2F2F2"/>
          </a:solidFill>
          <a:ln cap="flat" cmpd="sng" w="25400">
            <a:solidFill>
              <a:srgbClr val="008A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9" name="Google Shape;99;p2"/>
          <p:cNvSpPr/>
          <p:nvPr/>
        </p:nvSpPr>
        <p:spPr>
          <a:xfrm>
            <a:off x="664182" y="2887979"/>
            <a:ext cx="387350" cy="406400"/>
          </a:xfrm>
          <a:prstGeom prst="rect">
            <a:avLst/>
          </a:prstGeom>
          <a:solidFill>
            <a:schemeClr val="accent1"/>
          </a:solidFill>
          <a:ln cap="flat" cmpd="sng" w="25400">
            <a:solidFill>
              <a:srgbClr val="008A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0" name="Google Shape;100;p2"/>
          <p:cNvSpPr/>
          <p:nvPr/>
        </p:nvSpPr>
        <p:spPr>
          <a:xfrm>
            <a:off x="683232" y="2910204"/>
            <a:ext cx="349250" cy="361950"/>
          </a:xfrm>
          <a:prstGeom prst="rect">
            <a:avLst/>
          </a:prstGeom>
          <a:solidFill>
            <a:srgbClr val="F2F2F2"/>
          </a:solidFill>
          <a:ln cap="flat" cmpd="sng" w="25400">
            <a:solidFill>
              <a:srgbClr val="008A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1" name="Google Shape;101;p2"/>
          <p:cNvSpPr/>
          <p:nvPr/>
        </p:nvSpPr>
        <p:spPr>
          <a:xfrm>
            <a:off x="664182" y="3585846"/>
            <a:ext cx="387350" cy="406400"/>
          </a:xfrm>
          <a:prstGeom prst="rect">
            <a:avLst/>
          </a:prstGeom>
          <a:solidFill>
            <a:schemeClr val="accent1"/>
          </a:solidFill>
          <a:ln cap="flat" cmpd="sng" w="25400">
            <a:solidFill>
              <a:srgbClr val="008A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2" name="Google Shape;102;p2"/>
          <p:cNvSpPr/>
          <p:nvPr/>
        </p:nvSpPr>
        <p:spPr>
          <a:xfrm>
            <a:off x="683232" y="3608071"/>
            <a:ext cx="349250" cy="361950"/>
          </a:xfrm>
          <a:prstGeom prst="rect">
            <a:avLst/>
          </a:prstGeom>
          <a:solidFill>
            <a:srgbClr val="F2F2F2"/>
          </a:solidFill>
          <a:ln cap="flat" cmpd="sng" w="25400">
            <a:solidFill>
              <a:srgbClr val="008A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n organic corner shape" id="103" name="Google Shape;103;p2"/>
          <p:cNvPicPr preferRelativeResize="0"/>
          <p:nvPr/>
        </p:nvPicPr>
        <p:blipFill rotWithShape="1">
          <a:blip r:embed="rId3">
            <a:alphaModFix/>
          </a:blip>
          <a:srcRect b="0" l="0" r="0" t="0"/>
          <a:stretch/>
        </p:blipFill>
        <p:spPr>
          <a:xfrm rot="-5400000">
            <a:off x="7620000" y="-577025"/>
            <a:ext cx="4572000" cy="4572000"/>
          </a:xfrm>
          <a:prstGeom prst="rect">
            <a:avLst/>
          </a:prstGeom>
          <a:noFill/>
          <a:ln>
            <a:noFill/>
          </a:ln>
        </p:spPr>
      </p:pic>
      <p:pic>
        <p:nvPicPr>
          <p:cNvPr descr="An organic corner shape" id="104" name="Google Shape;104;p2"/>
          <p:cNvPicPr preferRelativeResize="0"/>
          <p:nvPr/>
        </p:nvPicPr>
        <p:blipFill rotWithShape="1">
          <a:blip r:embed="rId4">
            <a:alphaModFix/>
          </a:blip>
          <a:srcRect b="0" l="0" r="0" t="0"/>
          <a:stretch/>
        </p:blipFill>
        <p:spPr>
          <a:xfrm flipH="1" rot="-5400000">
            <a:off x="7806078" y="3808897"/>
            <a:ext cx="4199844" cy="4572000"/>
          </a:xfrm>
          <a:prstGeom prst="rect">
            <a:avLst/>
          </a:prstGeom>
          <a:noFill/>
          <a:ln>
            <a:noFill/>
          </a:ln>
        </p:spPr>
      </p:pic>
      <p:sp>
        <p:nvSpPr>
          <p:cNvPr id="105" name="Google Shape;105;p2"/>
          <p:cNvSpPr txBox="1"/>
          <p:nvPr/>
        </p:nvSpPr>
        <p:spPr>
          <a:xfrm>
            <a:off x="857856" y="5833287"/>
            <a:ext cx="883205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005F36"/>
                </a:solidFill>
                <a:latin typeface="Montserrat"/>
                <a:ea typeface="Montserrat"/>
                <a:cs typeface="Montserrat"/>
                <a:sym typeface="Montserrat"/>
              </a:rPr>
              <a:t>Questions you should always be asking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8" name="Shape 388"/>
        <p:cNvGrpSpPr/>
        <p:nvPr/>
      </p:nvGrpSpPr>
      <p:grpSpPr>
        <a:xfrm>
          <a:off x="0" y="0"/>
          <a:ext cx="0" cy="0"/>
          <a:chOff x="0" y="0"/>
          <a:chExt cx="0" cy="0"/>
        </a:xfrm>
      </p:grpSpPr>
      <p:pic>
        <p:nvPicPr>
          <p:cNvPr id="389" name="Google Shape;389;p48"/>
          <p:cNvPicPr preferRelativeResize="0"/>
          <p:nvPr/>
        </p:nvPicPr>
        <p:blipFill rotWithShape="1">
          <a:blip r:embed="rId3">
            <a:alphaModFix/>
          </a:blip>
          <a:srcRect b="0" l="0" r="0" t="0"/>
          <a:stretch/>
        </p:blipFill>
        <p:spPr>
          <a:xfrm>
            <a:off x="3729775" y="5595907"/>
            <a:ext cx="425967" cy="425967"/>
          </a:xfrm>
          <a:prstGeom prst="rect">
            <a:avLst/>
          </a:prstGeom>
          <a:noFill/>
          <a:ln>
            <a:noFill/>
          </a:ln>
        </p:spPr>
      </p:pic>
      <p:sp>
        <p:nvSpPr>
          <p:cNvPr id="390" name="Google Shape;390;p48"/>
          <p:cNvSpPr/>
          <p:nvPr/>
        </p:nvSpPr>
        <p:spPr>
          <a:xfrm>
            <a:off x="7473" y="4837320"/>
            <a:ext cx="8520401" cy="45719"/>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1" name="Google Shape;391;p48"/>
          <p:cNvSpPr/>
          <p:nvPr/>
        </p:nvSpPr>
        <p:spPr>
          <a:xfrm flipH="1">
            <a:off x="0" y="0"/>
            <a:ext cx="12230792" cy="2876762"/>
          </a:xfrm>
          <a:prstGeom prst="rect">
            <a:avLst/>
          </a:prstGeom>
          <a:solidFill>
            <a:srgbClr val="7FFFC7">
              <a:alpha val="2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2" name="Google Shape;392;p48"/>
          <p:cNvSpPr txBox="1"/>
          <p:nvPr>
            <p:ph idx="2" type="body"/>
          </p:nvPr>
        </p:nvSpPr>
        <p:spPr>
          <a:xfrm>
            <a:off x="3209349" y="361067"/>
            <a:ext cx="5763201" cy="1873251"/>
          </a:xfrm>
          <a:prstGeom prst="rect">
            <a:avLst/>
          </a:prstGeom>
          <a:noFill/>
          <a:ln>
            <a:noFill/>
          </a:ln>
        </p:spPr>
        <p:txBody>
          <a:bodyPr anchorCtr="0" anchor="t" bIns="91425" lIns="91425" spcFirstLastPara="1" rIns="91425" wrap="square" tIns="91425">
            <a:noAutofit/>
          </a:bodyPr>
          <a:lstStyle/>
          <a:p>
            <a:pPr indent="0" lvl="0" marL="139700" rtl="0" algn="l">
              <a:lnSpc>
                <a:spcPct val="110000"/>
              </a:lnSpc>
              <a:spcBef>
                <a:spcPts val="1000"/>
              </a:spcBef>
              <a:spcAft>
                <a:spcPts val="0"/>
              </a:spcAft>
              <a:buSzPts val="1400"/>
              <a:buNone/>
            </a:pPr>
            <a:r>
              <a:rPr lang="en-US" sz="1800"/>
              <a:t>The Contemporary Crisis for Data Science</a:t>
            </a:r>
            <a:endParaRPr/>
          </a:p>
        </p:txBody>
      </p:sp>
      <p:cxnSp>
        <p:nvCxnSpPr>
          <p:cNvPr id="393" name="Google Shape;393;p48"/>
          <p:cNvCxnSpPr/>
          <p:nvPr/>
        </p:nvCxnSpPr>
        <p:spPr>
          <a:xfrm>
            <a:off x="2076450" y="1402468"/>
            <a:ext cx="7632700" cy="0"/>
          </a:xfrm>
          <a:prstGeom prst="straightConnector1">
            <a:avLst/>
          </a:prstGeom>
          <a:noFill/>
          <a:ln cap="flat" cmpd="sng" w="15875">
            <a:solidFill>
              <a:srgbClr val="00BD6A"/>
            </a:solidFill>
            <a:prstDash val="solid"/>
            <a:round/>
            <a:headEnd len="lg" w="lg" type="oval"/>
            <a:tailEnd len="lg" w="lg" type="oval"/>
          </a:ln>
        </p:spPr>
      </p:cxnSp>
      <p:sp>
        <p:nvSpPr>
          <p:cNvPr id="394" name="Google Shape;394;p48"/>
          <p:cNvSpPr txBox="1"/>
          <p:nvPr/>
        </p:nvSpPr>
        <p:spPr>
          <a:xfrm>
            <a:off x="1778000" y="1601111"/>
            <a:ext cx="21971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400" u="none" cap="none" strike="noStrike">
                <a:solidFill>
                  <a:srgbClr val="000000"/>
                </a:solidFill>
                <a:latin typeface="Arial"/>
                <a:ea typeface="Arial"/>
                <a:cs typeface="Arial"/>
                <a:sym typeface="Arial"/>
              </a:rPr>
              <a:t>2010s</a:t>
            </a:r>
            <a:endParaRPr/>
          </a:p>
        </p:txBody>
      </p:sp>
      <p:sp>
        <p:nvSpPr>
          <p:cNvPr id="395" name="Google Shape;395;p48"/>
          <p:cNvSpPr txBox="1"/>
          <p:nvPr/>
        </p:nvSpPr>
        <p:spPr>
          <a:xfrm>
            <a:off x="9410700" y="1604392"/>
            <a:ext cx="21971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400" u="none" cap="none" strike="noStrike">
                <a:solidFill>
                  <a:srgbClr val="000000"/>
                </a:solidFill>
                <a:latin typeface="Arial"/>
                <a:ea typeface="Arial"/>
                <a:cs typeface="Arial"/>
                <a:sym typeface="Arial"/>
              </a:rPr>
              <a:t>2020s</a:t>
            </a:r>
            <a:endParaRPr/>
          </a:p>
        </p:txBody>
      </p:sp>
      <p:sp>
        <p:nvSpPr>
          <p:cNvPr id="396" name="Google Shape;396;p48"/>
          <p:cNvSpPr txBox="1"/>
          <p:nvPr/>
        </p:nvSpPr>
        <p:spPr>
          <a:xfrm>
            <a:off x="7473" y="2968391"/>
            <a:ext cx="3054106" cy="1877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5F36"/>
                </a:solidFill>
                <a:latin typeface="Arial"/>
                <a:ea typeface="Arial"/>
                <a:cs typeface="Arial"/>
                <a:sym typeface="Arial"/>
              </a:rPr>
              <a:t>Deployment Scarcity</a:t>
            </a:r>
            <a:r>
              <a:rPr b="0" i="0" lang="en-US" sz="1800" u="none" cap="none" strike="noStrike">
                <a:solidFill>
                  <a:srgbClr val="000000"/>
                </a:solidFill>
                <a:latin typeface="Arial"/>
                <a:ea typeface="Arial"/>
                <a:cs typeface="Arial"/>
                <a:sym typeface="Arial"/>
              </a:rPr>
              <a:t>	</a:t>
            </a:r>
            <a:r>
              <a:rPr b="0" i="0" lang="en-US" sz="14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7" name="Google Shape;397;p48"/>
          <p:cNvSpPr/>
          <p:nvPr/>
        </p:nvSpPr>
        <p:spPr>
          <a:xfrm flipH="1" rot="10800000">
            <a:off x="2026800" y="1353085"/>
            <a:ext cx="99299" cy="9876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8" name="Google Shape;398;p48"/>
          <p:cNvSpPr/>
          <p:nvPr/>
        </p:nvSpPr>
        <p:spPr>
          <a:xfrm flipH="1" rot="10800000">
            <a:off x="9659501" y="1353085"/>
            <a:ext cx="99299" cy="9876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9" name="Google Shape;399;p48"/>
          <p:cNvSpPr txBox="1"/>
          <p:nvPr/>
        </p:nvSpPr>
        <p:spPr>
          <a:xfrm>
            <a:off x="-16609" y="4435597"/>
            <a:ext cx="3400425"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Investment – Reward </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	Ratio</a:t>
            </a:r>
            <a:endParaRPr/>
          </a:p>
        </p:txBody>
      </p:sp>
      <p:pic>
        <p:nvPicPr>
          <p:cNvPr descr="Thought outline" id="400" name="Google Shape;400;p48"/>
          <p:cNvPicPr preferRelativeResize="0"/>
          <p:nvPr/>
        </p:nvPicPr>
        <p:blipFill rotWithShape="1">
          <a:blip r:embed="rId4">
            <a:alphaModFix/>
          </a:blip>
          <a:srcRect b="0" l="0" r="0" t="0"/>
          <a:stretch/>
        </p:blipFill>
        <p:spPr>
          <a:xfrm>
            <a:off x="1423295" y="3627790"/>
            <a:ext cx="914400" cy="914400"/>
          </a:xfrm>
          <a:prstGeom prst="rect">
            <a:avLst/>
          </a:prstGeom>
          <a:noFill/>
          <a:ln>
            <a:noFill/>
          </a:ln>
        </p:spPr>
      </p:pic>
      <p:pic>
        <p:nvPicPr>
          <p:cNvPr descr="Assorted circles and squares" id="401" name="Google Shape;401;p48"/>
          <p:cNvPicPr preferRelativeResize="0"/>
          <p:nvPr/>
        </p:nvPicPr>
        <p:blipFill rotWithShape="1">
          <a:blip r:embed="rId5">
            <a:alphaModFix/>
          </a:blip>
          <a:srcRect b="0" l="0" r="0" t="0"/>
          <a:stretch/>
        </p:blipFill>
        <p:spPr>
          <a:xfrm>
            <a:off x="3313028" y="4045305"/>
            <a:ext cx="628439" cy="628439"/>
          </a:xfrm>
          <a:prstGeom prst="rect">
            <a:avLst/>
          </a:prstGeom>
          <a:noFill/>
          <a:ln>
            <a:noFill/>
          </a:ln>
        </p:spPr>
      </p:pic>
      <p:sp>
        <p:nvSpPr>
          <p:cNvPr id="402" name="Google Shape;402;p48"/>
          <p:cNvSpPr txBox="1"/>
          <p:nvPr/>
        </p:nvSpPr>
        <p:spPr>
          <a:xfrm>
            <a:off x="9316758" y="3445251"/>
            <a:ext cx="2673350" cy="144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Montserrat Light"/>
                <a:ea typeface="Montserrat Light"/>
                <a:cs typeface="Montserrat Light"/>
                <a:sym typeface="Montserrat Light"/>
              </a:rPr>
              <a:t>Poor subject matter understanding</a:t>
            </a:r>
            <a:endParaRPr/>
          </a:p>
          <a:p>
            <a:pPr indent="0" lvl="0" marL="0" marR="0" rtl="0" algn="l">
              <a:lnSpc>
                <a:spcPct val="100000"/>
              </a:lnSpc>
              <a:spcBef>
                <a:spcPts val="0"/>
              </a:spcBef>
              <a:spcAft>
                <a:spcPts val="0"/>
              </a:spcAft>
              <a:buNone/>
            </a:pPr>
            <a:r>
              <a:rPr b="0" i="0" lang="en-US" sz="1100" u="none" cap="none" strike="noStrike">
                <a:solidFill>
                  <a:srgbClr val="000000"/>
                </a:solidFill>
                <a:latin typeface="Montserrat Light"/>
                <a:ea typeface="Montserrat Light"/>
                <a:cs typeface="Montserrat Light"/>
                <a:sym typeface="Montserrat Light"/>
              </a:rPr>
              <a:t>Poor project planning</a:t>
            </a:r>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None/>
            </a:pPr>
            <a:r>
              <a:rPr b="0" i="0" lang="en-US" sz="1100" u="none" cap="none" strike="noStrike">
                <a:solidFill>
                  <a:srgbClr val="008E51"/>
                </a:solidFill>
                <a:latin typeface="Montserrat Light"/>
                <a:ea typeface="Montserrat Light"/>
                <a:cs typeface="Montserrat Light"/>
                <a:sym typeface="Montserrat Light"/>
              </a:rPr>
              <a:t>No maintenance contracts</a:t>
            </a:r>
            <a:endParaRPr/>
          </a:p>
          <a:p>
            <a:pPr indent="0" lvl="0" marL="0" marR="0" rtl="0" algn="l">
              <a:lnSpc>
                <a:spcPct val="100000"/>
              </a:lnSpc>
              <a:spcBef>
                <a:spcPts val="0"/>
              </a:spcBef>
              <a:spcAft>
                <a:spcPts val="0"/>
              </a:spcAft>
              <a:buNone/>
            </a:pPr>
            <a:r>
              <a:rPr b="0" i="0" lang="en-US" sz="1100" u="none" cap="none" strike="noStrike">
                <a:solidFill>
                  <a:srgbClr val="008E51"/>
                </a:solidFill>
                <a:latin typeface="Montserrat Light"/>
                <a:ea typeface="Montserrat Light"/>
                <a:cs typeface="Montserrat Light"/>
                <a:sym typeface="Montserrat Light"/>
              </a:rPr>
              <a:t>No deployment</a:t>
            </a:r>
            <a:endParaRPr/>
          </a:p>
          <a:p>
            <a:pPr indent="0" lvl="0" marL="0" marR="0" rtl="0" algn="l">
              <a:lnSpc>
                <a:spcPct val="100000"/>
              </a:lnSpc>
              <a:spcBef>
                <a:spcPts val="0"/>
              </a:spcBef>
              <a:spcAft>
                <a:spcPts val="0"/>
              </a:spcAft>
              <a:buNone/>
            </a:pPr>
            <a:r>
              <a:rPr b="0" i="0" lang="en-US" sz="1100" u="none" cap="none" strike="noStrike">
                <a:solidFill>
                  <a:srgbClr val="008E51"/>
                </a:solidFill>
                <a:latin typeface="Montserrat Light"/>
                <a:ea typeface="Montserrat Light"/>
                <a:cs typeface="Montserrat Light"/>
                <a:sym typeface="Montserrat Light"/>
              </a:rPr>
              <a:t>No value</a:t>
            </a:r>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Montserrat Light"/>
              <a:ea typeface="Montserrat Light"/>
              <a:cs typeface="Montserrat Light"/>
              <a:sym typeface="Montserrat Light"/>
            </a:endParaRPr>
          </a:p>
        </p:txBody>
      </p:sp>
      <p:pic>
        <p:nvPicPr>
          <p:cNvPr descr="Image result for regression png" id="403" name="Google Shape;403;p48"/>
          <p:cNvPicPr preferRelativeResize="0"/>
          <p:nvPr/>
        </p:nvPicPr>
        <p:blipFill rotWithShape="1">
          <a:blip r:embed="rId6">
            <a:alphaModFix/>
          </a:blip>
          <a:srcRect b="0" l="0" r="0" t="0"/>
          <a:stretch/>
        </p:blipFill>
        <p:spPr>
          <a:xfrm>
            <a:off x="3311675" y="3792191"/>
            <a:ext cx="440551" cy="440551"/>
          </a:xfrm>
          <a:prstGeom prst="rect">
            <a:avLst/>
          </a:prstGeom>
          <a:noFill/>
          <a:ln>
            <a:noFill/>
          </a:ln>
        </p:spPr>
      </p:pic>
      <p:cxnSp>
        <p:nvCxnSpPr>
          <p:cNvPr id="404" name="Google Shape;404;p48"/>
          <p:cNvCxnSpPr/>
          <p:nvPr/>
        </p:nvCxnSpPr>
        <p:spPr>
          <a:xfrm flipH="1">
            <a:off x="3399001" y="3918163"/>
            <a:ext cx="279046" cy="225923"/>
          </a:xfrm>
          <a:prstGeom prst="straightConnector1">
            <a:avLst/>
          </a:prstGeom>
          <a:noFill/>
          <a:ln cap="flat" cmpd="sng" w="15875">
            <a:solidFill>
              <a:schemeClr val="dk1"/>
            </a:solidFill>
            <a:prstDash val="solid"/>
            <a:round/>
            <a:headEnd len="sm" w="sm" type="none"/>
            <a:tailEnd len="sm" w="sm" type="none"/>
          </a:ln>
        </p:spPr>
      </p:cxnSp>
      <p:pic>
        <p:nvPicPr>
          <p:cNvPr descr="Image result for if then statement png" id="405" name="Google Shape;405;p48"/>
          <p:cNvPicPr preferRelativeResize="0"/>
          <p:nvPr/>
        </p:nvPicPr>
        <p:blipFill rotWithShape="1">
          <a:blip r:embed="rId7">
            <a:alphaModFix/>
          </a:blip>
          <a:srcRect b="0" l="0" r="0" t="0"/>
          <a:stretch/>
        </p:blipFill>
        <p:spPr>
          <a:xfrm>
            <a:off x="3839213" y="3785788"/>
            <a:ext cx="763982" cy="746619"/>
          </a:xfrm>
          <a:prstGeom prst="rect">
            <a:avLst/>
          </a:prstGeom>
          <a:noFill/>
          <a:ln>
            <a:noFill/>
          </a:ln>
          <a:effectLst>
            <a:outerShdw blurRad="50800" rotWithShape="0" algn="ctr" dir="5400000" dist="50800">
              <a:srgbClr val="008E51"/>
            </a:outerShdw>
          </a:effectLst>
        </p:spPr>
      </p:pic>
      <p:sp>
        <p:nvSpPr>
          <p:cNvPr id="406" name="Google Shape;406;p48"/>
          <p:cNvSpPr/>
          <p:nvPr/>
        </p:nvSpPr>
        <p:spPr>
          <a:xfrm rot="5400000">
            <a:off x="6268562" y="5117478"/>
            <a:ext cx="4527150" cy="45719"/>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7" name="Google Shape;407;p48"/>
          <p:cNvSpPr/>
          <p:nvPr/>
        </p:nvSpPr>
        <p:spPr>
          <a:xfrm>
            <a:off x="9124950" y="994686"/>
            <a:ext cx="1168400" cy="1022152"/>
          </a:xfrm>
          <a:prstGeom prst="rect">
            <a:avLst/>
          </a:prstGeom>
          <a:noFill/>
          <a:ln cap="flat" cmpd="sng" w="25400">
            <a:solidFill>
              <a:srgbClr val="008A4F"/>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08" name="Google Shape;408;p48"/>
          <p:cNvCxnSpPr/>
          <p:nvPr/>
        </p:nvCxnSpPr>
        <p:spPr>
          <a:xfrm>
            <a:off x="9728577" y="2029790"/>
            <a:ext cx="0" cy="1278812"/>
          </a:xfrm>
          <a:prstGeom prst="straightConnector1">
            <a:avLst/>
          </a:prstGeom>
          <a:noFill/>
          <a:ln cap="flat" cmpd="sng" w="25400">
            <a:solidFill>
              <a:srgbClr val="008E51"/>
            </a:solidFill>
            <a:prstDash val="dot"/>
            <a:round/>
            <a:headEnd len="sm" w="sm" type="none"/>
            <a:tailEnd len="sm" w="sm" type="none"/>
          </a:ln>
        </p:spPr>
      </p:cxnSp>
      <p:sp>
        <p:nvSpPr>
          <p:cNvPr id="409" name="Google Shape;409;p48"/>
          <p:cNvSpPr/>
          <p:nvPr/>
        </p:nvSpPr>
        <p:spPr>
          <a:xfrm>
            <a:off x="0" y="2876762"/>
            <a:ext cx="12192000" cy="3981238"/>
          </a:xfrm>
          <a:prstGeom prst="rect">
            <a:avLst/>
          </a:prstGeom>
          <a:noFill/>
          <a:ln cap="flat" cmpd="sng" w="3175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10" name="Google Shape;410;p48"/>
          <p:cNvCxnSpPr/>
          <p:nvPr/>
        </p:nvCxnSpPr>
        <p:spPr>
          <a:xfrm>
            <a:off x="9728577" y="3907109"/>
            <a:ext cx="0" cy="236487"/>
          </a:xfrm>
          <a:prstGeom prst="straightConnector1">
            <a:avLst/>
          </a:prstGeom>
          <a:noFill/>
          <a:ln cap="flat" cmpd="sng" w="25400">
            <a:solidFill>
              <a:srgbClr val="008E51"/>
            </a:solidFill>
            <a:prstDash val="dot"/>
            <a:round/>
            <a:headEnd len="sm" w="sm" type="none"/>
            <a:tailEnd len="sm" w="sm" type="none"/>
          </a:ln>
        </p:spPr>
      </p:cxnSp>
      <p:cxnSp>
        <p:nvCxnSpPr>
          <p:cNvPr id="411" name="Google Shape;411;p48"/>
          <p:cNvCxnSpPr/>
          <p:nvPr/>
        </p:nvCxnSpPr>
        <p:spPr>
          <a:xfrm>
            <a:off x="2337695" y="4345255"/>
            <a:ext cx="587738" cy="0"/>
          </a:xfrm>
          <a:prstGeom prst="straightConnector1">
            <a:avLst/>
          </a:prstGeom>
          <a:noFill/>
          <a:ln cap="flat" cmpd="sng" w="12700">
            <a:solidFill>
              <a:srgbClr val="FFC000"/>
            </a:solidFill>
            <a:prstDash val="lgDash"/>
            <a:round/>
            <a:headEnd len="sm" w="sm" type="none"/>
            <a:tailEnd len="sm" w="sm" type="none"/>
          </a:ln>
        </p:spPr>
      </p:cxnSp>
      <p:cxnSp>
        <p:nvCxnSpPr>
          <p:cNvPr id="412" name="Google Shape;412;p48"/>
          <p:cNvCxnSpPr/>
          <p:nvPr/>
        </p:nvCxnSpPr>
        <p:spPr>
          <a:xfrm>
            <a:off x="4903884" y="4333385"/>
            <a:ext cx="587738" cy="0"/>
          </a:xfrm>
          <a:prstGeom prst="straightConnector1">
            <a:avLst/>
          </a:prstGeom>
          <a:noFill/>
          <a:ln cap="flat" cmpd="sng" w="12700">
            <a:solidFill>
              <a:srgbClr val="FFC000"/>
            </a:solidFill>
            <a:prstDash val="lgDash"/>
            <a:round/>
            <a:headEnd len="sm" w="sm" type="none"/>
            <a:tailEnd len="sm" w="sm" type="none"/>
          </a:ln>
        </p:spPr>
      </p:cxnSp>
      <p:pic>
        <p:nvPicPr>
          <p:cNvPr descr="Thought bubble outline" id="413" name="Google Shape;413;p48"/>
          <p:cNvPicPr preferRelativeResize="0"/>
          <p:nvPr/>
        </p:nvPicPr>
        <p:blipFill rotWithShape="1">
          <a:blip r:embed="rId8">
            <a:alphaModFix/>
          </a:blip>
          <a:srcRect b="0" l="0" r="0" t="0"/>
          <a:stretch/>
        </p:blipFill>
        <p:spPr>
          <a:xfrm>
            <a:off x="5770902" y="3732317"/>
            <a:ext cx="914400" cy="914400"/>
          </a:xfrm>
          <a:prstGeom prst="rect">
            <a:avLst/>
          </a:prstGeom>
          <a:noFill/>
          <a:ln>
            <a:noFill/>
          </a:ln>
        </p:spPr>
      </p:pic>
      <p:cxnSp>
        <p:nvCxnSpPr>
          <p:cNvPr id="414" name="Google Shape;414;p48"/>
          <p:cNvCxnSpPr/>
          <p:nvPr/>
        </p:nvCxnSpPr>
        <p:spPr>
          <a:xfrm>
            <a:off x="2337695" y="6233053"/>
            <a:ext cx="587738" cy="0"/>
          </a:xfrm>
          <a:prstGeom prst="straightConnector1">
            <a:avLst/>
          </a:prstGeom>
          <a:noFill/>
          <a:ln cap="flat" cmpd="sng" w="12700">
            <a:solidFill>
              <a:srgbClr val="FFC000"/>
            </a:solidFill>
            <a:prstDash val="lgDash"/>
            <a:round/>
            <a:headEnd len="sm" w="sm" type="none"/>
            <a:tailEnd len="sm" w="sm" type="none"/>
          </a:ln>
        </p:spPr>
      </p:cxnSp>
      <p:cxnSp>
        <p:nvCxnSpPr>
          <p:cNvPr id="415" name="Google Shape;415;p48"/>
          <p:cNvCxnSpPr/>
          <p:nvPr/>
        </p:nvCxnSpPr>
        <p:spPr>
          <a:xfrm>
            <a:off x="4903884" y="6231643"/>
            <a:ext cx="587738" cy="0"/>
          </a:xfrm>
          <a:prstGeom prst="straightConnector1">
            <a:avLst/>
          </a:prstGeom>
          <a:noFill/>
          <a:ln cap="flat" cmpd="sng" w="12700">
            <a:solidFill>
              <a:srgbClr val="FFC000"/>
            </a:solidFill>
            <a:prstDash val="lgDash"/>
            <a:round/>
            <a:headEnd len="sm" w="sm" type="none"/>
            <a:tailEnd len="sm" w="sm" type="none"/>
          </a:ln>
        </p:spPr>
      </p:cxnSp>
      <p:cxnSp>
        <p:nvCxnSpPr>
          <p:cNvPr id="416" name="Google Shape;416;p48"/>
          <p:cNvCxnSpPr/>
          <p:nvPr/>
        </p:nvCxnSpPr>
        <p:spPr>
          <a:xfrm>
            <a:off x="9729620" y="4724117"/>
            <a:ext cx="0" cy="482504"/>
          </a:xfrm>
          <a:prstGeom prst="straightConnector1">
            <a:avLst/>
          </a:prstGeom>
          <a:noFill/>
          <a:ln cap="flat" cmpd="sng" w="25400">
            <a:solidFill>
              <a:srgbClr val="FFC000"/>
            </a:solidFill>
            <a:prstDash val="dot"/>
            <a:round/>
            <a:headEnd len="sm" w="sm" type="none"/>
            <a:tailEnd len="sm" w="sm" type="none"/>
          </a:ln>
        </p:spPr>
      </p:cxnSp>
      <p:sp>
        <p:nvSpPr>
          <p:cNvPr id="417" name="Google Shape;417;p48"/>
          <p:cNvSpPr/>
          <p:nvPr/>
        </p:nvSpPr>
        <p:spPr>
          <a:xfrm>
            <a:off x="9106208" y="5258767"/>
            <a:ext cx="2390117" cy="751132"/>
          </a:xfrm>
          <a:prstGeom prst="rect">
            <a:avLst/>
          </a:prstGeom>
          <a:noFill/>
          <a:ln cap="flat" cmpd="sng" w="25400">
            <a:solidFill>
              <a:srgbClr val="FFC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8" name="Google Shape;418;p48"/>
          <p:cNvSpPr txBox="1"/>
          <p:nvPr/>
        </p:nvSpPr>
        <p:spPr>
          <a:xfrm>
            <a:off x="9316758" y="5394000"/>
            <a:ext cx="197837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C000"/>
                </a:solidFill>
                <a:latin typeface="Montserrat"/>
                <a:ea typeface="Montserrat"/>
                <a:cs typeface="Montserrat"/>
                <a:sym typeface="Montserrat"/>
              </a:rPr>
              <a:t>The Professional Problem Statement</a:t>
            </a:r>
            <a:endParaRPr/>
          </a:p>
        </p:txBody>
      </p:sp>
      <p:sp>
        <p:nvSpPr>
          <p:cNvPr id="419" name="Google Shape;419;p48"/>
          <p:cNvSpPr txBox="1"/>
          <p:nvPr/>
        </p:nvSpPr>
        <p:spPr>
          <a:xfrm>
            <a:off x="9353931" y="6045084"/>
            <a:ext cx="1978370" cy="5770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50" u="none" cap="none" strike="noStrike">
                <a:solidFill>
                  <a:srgbClr val="D6A300"/>
                </a:solidFill>
                <a:latin typeface="Montserrat"/>
                <a:ea typeface="Montserrat"/>
                <a:cs typeface="Montserrat"/>
                <a:sym typeface="Montserrat"/>
              </a:rPr>
              <a:t>We must increase the probability of success for AI initiatives</a:t>
            </a:r>
            <a:endParaRPr/>
          </a:p>
        </p:txBody>
      </p:sp>
      <p:pic>
        <p:nvPicPr>
          <p:cNvPr id="420" name="Google Shape;420;p48"/>
          <p:cNvPicPr preferRelativeResize="0"/>
          <p:nvPr/>
        </p:nvPicPr>
        <p:blipFill rotWithShape="1">
          <a:blip r:embed="rId9">
            <a:alphaModFix/>
          </a:blip>
          <a:srcRect b="0" l="0" r="0" t="0"/>
          <a:stretch/>
        </p:blipFill>
        <p:spPr>
          <a:xfrm>
            <a:off x="1342185" y="5978697"/>
            <a:ext cx="425966" cy="425966"/>
          </a:xfrm>
          <a:prstGeom prst="rect">
            <a:avLst/>
          </a:prstGeom>
          <a:noFill/>
          <a:ln>
            <a:noFill/>
          </a:ln>
        </p:spPr>
      </p:pic>
      <p:pic>
        <p:nvPicPr>
          <p:cNvPr id="421" name="Google Shape;421;p48"/>
          <p:cNvPicPr preferRelativeResize="0"/>
          <p:nvPr/>
        </p:nvPicPr>
        <p:blipFill rotWithShape="1">
          <a:blip r:embed="rId9">
            <a:alphaModFix/>
          </a:blip>
          <a:srcRect b="0" l="0" r="0" t="0"/>
          <a:stretch/>
        </p:blipFill>
        <p:spPr>
          <a:xfrm>
            <a:off x="1494585" y="6131097"/>
            <a:ext cx="425966" cy="425966"/>
          </a:xfrm>
          <a:prstGeom prst="rect">
            <a:avLst/>
          </a:prstGeom>
          <a:noFill/>
          <a:ln>
            <a:noFill/>
          </a:ln>
        </p:spPr>
      </p:pic>
      <p:pic>
        <p:nvPicPr>
          <p:cNvPr id="422" name="Google Shape;422;p48"/>
          <p:cNvPicPr preferRelativeResize="0"/>
          <p:nvPr/>
        </p:nvPicPr>
        <p:blipFill rotWithShape="1">
          <a:blip r:embed="rId9">
            <a:alphaModFix/>
          </a:blip>
          <a:srcRect b="0" l="0" r="0" t="0"/>
          <a:stretch/>
        </p:blipFill>
        <p:spPr>
          <a:xfrm>
            <a:off x="1607873" y="5732971"/>
            <a:ext cx="425966" cy="425966"/>
          </a:xfrm>
          <a:prstGeom prst="rect">
            <a:avLst/>
          </a:prstGeom>
          <a:noFill/>
          <a:ln>
            <a:noFill/>
          </a:ln>
        </p:spPr>
      </p:pic>
      <p:pic>
        <p:nvPicPr>
          <p:cNvPr id="423" name="Google Shape;423;p48"/>
          <p:cNvPicPr preferRelativeResize="0"/>
          <p:nvPr/>
        </p:nvPicPr>
        <p:blipFill rotWithShape="1">
          <a:blip r:embed="rId9">
            <a:alphaModFix/>
          </a:blip>
          <a:srcRect b="0" l="0" r="0" t="0"/>
          <a:stretch/>
        </p:blipFill>
        <p:spPr>
          <a:xfrm>
            <a:off x="1076632" y="5719051"/>
            <a:ext cx="425966" cy="425966"/>
          </a:xfrm>
          <a:prstGeom prst="rect">
            <a:avLst/>
          </a:prstGeom>
          <a:noFill/>
          <a:ln>
            <a:noFill/>
          </a:ln>
        </p:spPr>
      </p:pic>
      <p:pic>
        <p:nvPicPr>
          <p:cNvPr id="424" name="Google Shape;424;p48"/>
          <p:cNvPicPr preferRelativeResize="0"/>
          <p:nvPr/>
        </p:nvPicPr>
        <p:blipFill rotWithShape="1">
          <a:blip r:embed="rId9">
            <a:alphaModFix/>
          </a:blip>
          <a:srcRect b="0" l="0" r="0" t="0"/>
          <a:stretch/>
        </p:blipFill>
        <p:spPr>
          <a:xfrm>
            <a:off x="1124792" y="6204990"/>
            <a:ext cx="425966" cy="425966"/>
          </a:xfrm>
          <a:prstGeom prst="rect">
            <a:avLst/>
          </a:prstGeom>
          <a:noFill/>
          <a:ln>
            <a:noFill/>
          </a:ln>
        </p:spPr>
      </p:pic>
      <p:pic>
        <p:nvPicPr>
          <p:cNvPr id="425" name="Google Shape;425;p48"/>
          <p:cNvPicPr preferRelativeResize="0"/>
          <p:nvPr/>
        </p:nvPicPr>
        <p:blipFill rotWithShape="1">
          <a:blip r:embed="rId9">
            <a:alphaModFix/>
          </a:blip>
          <a:srcRect b="0" l="0" r="0" t="0"/>
          <a:stretch/>
        </p:blipFill>
        <p:spPr>
          <a:xfrm>
            <a:off x="5818140" y="5757114"/>
            <a:ext cx="425966" cy="425966"/>
          </a:xfrm>
          <a:prstGeom prst="rect">
            <a:avLst/>
          </a:prstGeom>
          <a:noFill/>
          <a:ln>
            <a:noFill/>
          </a:ln>
        </p:spPr>
      </p:pic>
      <p:pic>
        <p:nvPicPr>
          <p:cNvPr id="426" name="Google Shape;426;p48"/>
          <p:cNvPicPr preferRelativeResize="0"/>
          <p:nvPr/>
        </p:nvPicPr>
        <p:blipFill rotWithShape="1">
          <a:blip r:embed="rId9">
            <a:alphaModFix/>
          </a:blip>
          <a:srcRect b="0" l="0" r="0" t="0"/>
          <a:stretch/>
        </p:blipFill>
        <p:spPr>
          <a:xfrm>
            <a:off x="5985258" y="6070967"/>
            <a:ext cx="425966" cy="425966"/>
          </a:xfrm>
          <a:prstGeom prst="rect">
            <a:avLst/>
          </a:prstGeom>
          <a:noFill/>
          <a:ln>
            <a:noFill/>
          </a:ln>
        </p:spPr>
      </p:pic>
      <p:pic>
        <p:nvPicPr>
          <p:cNvPr id="427" name="Google Shape;427;p48"/>
          <p:cNvPicPr preferRelativeResize="0"/>
          <p:nvPr/>
        </p:nvPicPr>
        <p:blipFill rotWithShape="1">
          <a:blip r:embed="rId9">
            <a:alphaModFix/>
          </a:blip>
          <a:srcRect b="0" l="0" r="0" t="0"/>
          <a:stretch/>
        </p:blipFill>
        <p:spPr>
          <a:xfrm>
            <a:off x="6288386" y="5649775"/>
            <a:ext cx="425966" cy="425966"/>
          </a:xfrm>
          <a:prstGeom prst="rect">
            <a:avLst/>
          </a:prstGeom>
          <a:noFill/>
          <a:ln>
            <a:noFill/>
          </a:ln>
        </p:spPr>
      </p:pic>
      <p:pic>
        <p:nvPicPr>
          <p:cNvPr id="428" name="Google Shape;428;p48"/>
          <p:cNvPicPr preferRelativeResize="0"/>
          <p:nvPr/>
        </p:nvPicPr>
        <p:blipFill rotWithShape="1">
          <a:blip r:embed="rId10">
            <a:alphaModFix/>
          </a:blip>
          <a:srcRect b="0" l="0" r="0" t="0"/>
          <a:stretch/>
        </p:blipFill>
        <p:spPr>
          <a:xfrm>
            <a:off x="3551412" y="5890436"/>
            <a:ext cx="366334" cy="366334"/>
          </a:xfrm>
          <a:prstGeom prst="rect">
            <a:avLst/>
          </a:prstGeom>
          <a:noFill/>
          <a:ln>
            <a:noFill/>
          </a:ln>
        </p:spPr>
      </p:pic>
      <p:pic>
        <p:nvPicPr>
          <p:cNvPr id="429" name="Google Shape;429;p48"/>
          <p:cNvPicPr preferRelativeResize="0"/>
          <p:nvPr/>
        </p:nvPicPr>
        <p:blipFill rotWithShape="1">
          <a:blip r:embed="rId11">
            <a:alphaModFix/>
          </a:blip>
          <a:srcRect b="0" l="0" r="0" t="0"/>
          <a:stretch/>
        </p:blipFill>
        <p:spPr>
          <a:xfrm>
            <a:off x="4144241" y="5808890"/>
            <a:ext cx="476312" cy="47631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4" name="Shape 434"/>
        <p:cNvGrpSpPr/>
        <p:nvPr/>
      </p:nvGrpSpPr>
      <p:grpSpPr>
        <a:xfrm>
          <a:off x="0" y="0"/>
          <a:ext cx="0" cy="0"/>
          <a:chOff x="0" y="0"/>
          <a:chExt cx="0" cy="0"/>
        </a:xfrm>
      </p:grpSpPr>
      <p:sp>
        <p:nvSpPr>
          <p:cNvPr id="435" name="Google Shape;435;p49"/>
          <p:cNvSpPr txBox="1"/>
          <p:nvPr>
            <p:ph type="ctrTitle"/>
          </p:nvPr>
        </p:nvSpPr>
        <p:spPr>
          <a:xfrm>
            <a:off x="701099" y="685831"/>
            <a:ext cx="9235339" cy="457194"/>
          </a:xfrm>
          <a:prstGeom prst="rect">
            <a:avLst/>
          </a:prstGeom>
          <a:noFill/>
          <a:ln>
            <a:noFill/>
          </a:ln>
        </p:spPr>
        <p:txBody>
          <a:bodyPr anchorCtr="0" anchor="ctr" bIns="0" lIns="91425" spcFirstLastPara="1" rIns="91425" wrap="square" tIns="0">
            <a:noAutofit/>
          </a:bodyPr>
          <a:lstStyle/>
          <a:p>
            <a:pPr indent="0" lvl="0" marL="0" rtl="0" algn="l">
              <a:lnSpc>
                <a:spcPct val="90000"/>
              </a:lnSpc>
              <a:spcBef>
                <a:spcPts val="0"/>
              </a:spcBef>
              <a:spcAft>
                <a:spcPts val="0"/>
              </a:spcAft>
              <a:buClr>
                <a:srgbClr val="231F20"/>
              </a:buClr>
              <a:buSzPts val="2800"/>
              <a:buFont typeface="Montserrat"/>
              <a:buNone/>
            </a:pPr>
            <a:r>
              <a:rPr lang="en-US"/>
              <a:t>The Twilight of AI Value</a:t>
            </a:r>
            <a:endParaRPr/>
          </a:p>
        </p:txBody>
      </p:sp>
      <p:sp>
        <p:nvSpPr>
          <p:cNvPr id="436" name="Google Shape;436;p49"/>
          <p:cNvSpPr/>
          <p:nvPr/>
        </p:nvSpPr>
        <p:spPr>
          <a:xfrm>
            <a:off x="441371" y="6588617"/>
            <a:ext cx="145578" cy="141026"/>
          </a:xfrm>
          <a:prstGeom prst="ellipse">
            <a:avLst/>
          </a:prstGeom>
          <a:solidFill>
            <a:srgbClr val="BFFF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8E51"/>
              </a:solidFill>
              <a:latin typeface="Arial"/>
              <a:ea typeface="Arial"/>
              <a:cs typeface="Arial"/>
              <a:sym typeface="Arial"/>
            </a:endParaRPr>
          </a:p>
        </p:txBody>
      </p:sp>
      <p:sp>
        <p:nvSpPr>
          <p:cNvPr id="437" name="Google Shape;437;p49"/>
          <p:cNvSpPr/>
          <p:nvPr/>
        </p:nvSpPr>
        <p:spPr>
          <a:xfrm>
            <a:off x="2322489" y="5998641"/>
            <a:ext cx="88712" cy="93260"/>
          </a:xfrm>
          <a:prstGeom prst="ellipse">
            <a:avLst/>
          </a:prstGeom>
          <a:solidFill>
            <a:srgbClr val="BFFF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Planet earth and moon" id="438" name="Google Shape;438;p49"/>
          <p:cNvPicPr preferRelativeResize="0"/>
          <p:nvPr/>
        </p:nvPicPr>
        <p:blipFill rotWithShape="1">
          <a:blip r:embed="rId3">
            <a:alphaModFix/>
          </a:blip>
          <a:srcRect b="0" l="0" r="0" t="0"/>
          <a:stretch/>
        </p:blipFill>
        <p:spPr>
          <a:xfrm rot="1255264">
            <a:off x="-748106" y="6065569"/>
            <a:ext cx="4572000" cy="4572000"/>
          </a:xfrm>
          <a:prstGeom prst="rect">
            <a:avLst/>
          </a:prstGeom>
          <a:noFill/>
          <a:ln>
            <a:noFill/>
          </a:ln>
        </p:spPr>
      </p:pic>
      <p:sp>
        <p:nvSpPr>
          <p:cNvPr id="439" name="Google Shape;439;p49"/>
          <p:cNvSpPr/>
          <p:nvPr/>
        </p:nvSpPr>
        <p:spPr>
          <a:xfrm>
            <a:off x="335182" y="5000017"/>
            <a:ext cx="85539" cy="85117"/>
          </a:xfrm>
          <a:prstGeom prst="ellipse">
            <a:avLst/>
          </a:prstGeom>
          <a:solidFill>
            <a:srgbClr val="7FFFC7">
              <a:alpha val="4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0" name="Google Shape;440;p49"/>
          <p:cNvSpPr/>
          <p:nvPr/>
        </p:nvSpPr>
        <p:spPr>
          <a:xfrm>
            <a:off x="658329" y="5647717"/>
            <a:ext cx="85539" cy="85117"/>
          </a:xfrm>
          <a:prstGeom prst="ellipse">
            <a:avLst/>
          </a:prstGeom>
          <a:solidFill>
            <a:srgbClr val="F2F2F2">
              <a:alpha val="4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1" name="Google Shape;441;p49"/>
          <p:cNvSpPr/>
          <p:nvPr/>
        </p:nvSpPr>
        <p:spPr>
          <a:xfrm>
            <a:off x="876300" y="1379061"/>
            <a:ext cx="3943350" cy="3454369"/>
          </a:xfrm>
          <a:prstGeom prst="roundRect">
            <a:avLst>
              <a:gd fmla="val 16667" name="adj"/>
            </a:avLst>
          </a:prstGeom>
          <a:solidFill>
            <a:schemeClr val="lt1"/>
          </a:solidFill>
          <a:ln>
            <a:noFill/>
          </a:ln>
          <a:effectLst>
            <a:outerShdw blurRad="50800" rotWithShape="0" algn="tl" dir="2700000" dist="38100">
              <a:schemeClr val="accent2">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2" name="Google Shape;442;p49"/>
          <p:cNvSpPr txBox="1"/>
          <p:nvPr/>
        </p:nvSpPr>
        <p:spPr>
          <a:xfrm>
            <a:off x="1062038" y="1929068"/>
            <a:ext cx="3541713" cy="297004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100"/>
              <a:buFont typeface="Courier New"/>
              <a:buChar char="o"/>
            </a:pPr>
            <a:r>
              <a:rPr b="0" i="0" lang="en-US" sz="1100" u="none" cap="none" strike="noStrike">
                <a:solidFill>
                  <a:srgbClr val="000000"/>
                </a:solidFill>
                <a:latin typeface="Montserrat"/>
                <a:ea typeface="Montserrat"/>
                <a:cs typeface="Montserrat"/>
                <a:sym typeface="Montserrat"/>
              </a:rPr>
              <a:t>The academic field is continuing to accelerate</a:t>
            </a:r>
            <a:endParaRPr/>
          </a:p>
          <a:p>
            <a:pPr indent="-101600" lvl="0" marL="171450" marR="0" rtl="0" algn="l">
              <a:lnSpc>
                <a:spcPct val="100000"/>
              </a:lnSpc>
              <a:spcBef>
                <a:spcPts val="0"/>
              </a:spcBef>
              <a:spcAft>
                <a:spcPts val="0"/>
              </a:spcAft>
              <a:buClr>
                <a:srgbClr val="000000"/>
              </a:buClr>
              <a:buSzPts val="1100"/>
              <a:buFont typeface="Courier New"/>
              <a:buNone/>
            </a:pPr>
            <a:r>
              <a:t/>
            </a:r>
            <a:endParaRPr b="0" i="0" sz="1100" u="none" cap="none" strike="noStrike">
              <a:solidFill>
                <a:srgbClr val="000000"/>
              </a:solidFill>
              <a:latin typeface="Montserrat"/>
              <a:ea typeface="Montserrat"/>
              <a:cs typeface="Montserrat"/>
              <a:sym typeface="Montserrat"/>
            </a:endParaRPr>
          </a:p>
          <a:p>
            <a:pPr indent="-171450" lvl="0" marL="171450" marR="0" rtl="0" algn="l">
              <a:lnSpc>
                <a:spcPct val="100000"/>
              </a:lnSpc>
              <a:spcBef>
                <a:spcPts val="0"/>
              </a:spcBef>
              <a:spcAft>
                <a:spcPts val="0"/>
              </a:spcAft>
              <a:buClr>
                <a:srgbClr val="000000"/>
              </a:buClr>
              <a:buSzPts val="1100"/>
              <a:buFont typeface="Courier New"/>
              <a:buChar char="o"/>
            </a:pPr>
            <a:r>
              <a:rPr b="0" i="0" lang="en-US" sz="1100" u="none" cap="none" strike="noStrike">
                <a:solidFill>
                  <a:srgbClr val="000000"/>
                </a:solidFill>
                <a:latin typeface="Montserrat"/>
                <a:ea typeface="Montserrat"/>
                <a:cs typeface="Montserrat"/>
                <a:sym typeface="Montserrat"/>
              </a:rPr>
              <a:t>We have established the business precedent or Data Science </a:t>
            </a:r>
            <a:endParaRPr/>
          </a:p>
          <a:p>
            <a:pPr indent="-101600" lvl="0" marL="171450" marR="0" rtl="0" algn="l">
              <a:lnSpc>
                <a:spcPct val="100000"/>
              </a:lnSpc>
              <a:spcBef>
                <a:spcPts val="0"/>
              </a:spcBef>
              <a:spcAft>
                <a:spcPts val="0"/>
              </a:spcAft>
              <a:buClr>
                <a:srgbClr val="000000"/>
              </a:buClr>
              <a:buSzPts val="1100"/>
              <a:buFont typeface="Courier New"/>
              <a:buNone/>
            </a:pPr>
            <a:r>
              <a:t/>
            </a:r>
            <a:endParaRPr b="0" i="0" sz="1100" u="none" cap="none" strike="noStrike">
              <a:solidFill>
                <a:srgbClr val="000000"/>
              </a:solidFill>
              <a:latin typeface="Montserrat"/>
              <a:ea typeface="Montserrat"/>
              <a:cs typeface="Montserrat"/>
              <a:sym typeface="Montserrat"/>
            </a:endParaRPr>
          </a:p>
          <a:p>
            <a:pPr indent="-171450" lvl="0" marL="171450" marR="0" rtl="0" algn="l">
              <a:lnSpc>
                <a:spcPct val="100000"/>
              </a:lnSpc>
              <a:spcBef>
                <a:spcPts val="0"/>
              </a:spcBef>
              <a:spcAft>
                <a:spcPts val="0"/>
              </a:spcAft>
              <a:buClr>
                <a:srgbClr val="000000"/>
              </a:buClr>
              <a:buSzPts val="1100"/>
              <a:buFont typeface="Courier New"/>
              <a:buChar char="o"/>
            </a:pPr>
            <a:r>
              <a:rPr b="0" i="0" lang="en-US" sz="1100" u="none" cap="none" strike="noStrike">
                <a:solidFill>
                  <a:srgbClr val="000000"/>
                </a:solidFill>
                <a:latin typeface="Montserrat"/>
                <a:ea typeface="Montserrat"/>
                <a:cs typeface="Montserrat"/>
                <a:sym typeface="Montserrat"/>
              </a:rPr>
              <a:t>We are in the middle of generalizing workflows</a:t>
            </a:r>
            <a:endParaRPr/>
          </a:p>
          <a:p>
            <a:pPr indent="-101600" lvl="0" marL="171450" marR="0" rtl="0" algn="l">
              <a:lnSpc>
                <a:spcPct val="100000"/>
              </a:lnSpc>
              <a:spcBef>
                <a:spcPts val="0"/>
              </a:spcBef>
              <a:spcAft>
                <a:spcPts val="0"/>
              </a:spcAft>
              <a:buClr>
                <a:srgbClr val="000000"/>
              </a:buClr>
              <a:buSzPts val="1100"/>
              <a:buFont typeface="Courier New"/>
              <a:buNone/>
            </a:pPr>
            <a:r>
              <a:t/>
            </a:r>
            <a:endParaRPr b="0" i="0" sz="1100" u="none" cap="none" strike="noStrike">
              <a:solidFill>
                <a:srgbClr val="000000"/>
              </a:solidFill>
              <a:latin typeface="Montserrat"/>
              <a:ea typeface="Montserrat"/>
              <a:cs typeface="Montserrat"/>
              <a:sym typeface="Montserrat"/>
            </a:endParaRPr>
          </a:p>
          <a:p>
            <a:pPr indent="-171450" lvl="0" marL="171450" marR="0" rtl="0" algn="l">
              <a:lnSpc>
                <a:spcPct val="100000"/>
              </a:lnSpc>
              <a:spcBef>
                <a:spcPts val="0"/>
              </a:spcBef>
              <a:spcAft>
                <a:spcPts val="0"/>
              </a:spcAft>
              <a:buClr>
                <a:srgbClr val="000000"/>
              </a:buClr>
              <a:buSzPts val="1100"/>
              <a:buFont typeface="Courier New"/>
              <a:buChar char="o"/>
            </a:pPr>
            <a:r>
              <a:rPr b="0" i="0" lang="en-US" sz="1100" u="none" cap="none" strike="noStrike">
                <a:solidFill>
                  <a:srgbClr val="000000"/>
                </a:solidFill>
                <a:latin typeface="Montserrat"/>
                <a:ea typeface="Montserrat"/>
                <a:cs typeface="Montserrat"/>
                <a:sym typeface="Montserrat"/>
              </a:rPr>
              <a:t>We have just started to identify client/user/subject engagement methods</a:t>
            </a:r>
            <a:endParaRPr/>
          </a:p>
          <a:p>
            <a:pPr indent="-101600" lvl="0" marL="171450" marR="0" rtl="0" algn="l">
              <a:lnSpc>
                <a:spcPct val="100000"/>
              </a:lnSpc>
              <a:spcBef>
                <a:spcPts val="0"/>
              </a:spcBef>
              <a:spcAft>
                <a:spcPts val="0"/>
              </a:spcAft>
              <a:buClr>
                <a:srgbClr val="000000"/>
              </a:buClr>
              <a:buSzPts val="1100"/>
              <a:buFont typeface="Courier New"/>
              <a:buNone/>
            </a:pPr>
            <a:r>
              <a:t/>
            </a:r>
            <a:endParaRPr b="0" i="0" sz="1100" u="none" cap="none" strike="noStrike">
              <a:solidFill>
                <a:srgbClr val="000000"/>
              </a:solidFill>
              <a:latin typeface="Montserrat"/>
              <a:ea typeface="Montserrat"/>
              <a:cs typeface="Montserrat"/>
              <a:sym typeface="Montserrat"/>
            </a:endParaRPr>
          </a:p>
          <a:p>
            <a:pPr indent="-171450" lvl="0" marL="171450" marR="0" rtl="0" algn="l">
              <a:lnSpc>
                <a:spcPct val="100000"/>
              </a:lnSpc>
              <a:spcBef>
                <a:spcPts val="0"/>
              </a:spcBef>
              <a:spcAft>
                <a:spcPts val="0"/>
              </a:spcAft>
              <a:buClr>
                <a:srgbClr val="000000"/>
              </a:buClr>
              <a:buSzPts val="1100"/>
              <a:buFont typeface="Courier New"/>
              <a:buChar char="o"/>
            </a:pPr>
            <a:r>
              <a:rPr b="0" i="0" lang="en-US" sz="1100" u="none" cap="none" strike="noStrike">
                <a:solidFill>
                  <a:srgbClr val="000000"/>
                </a:solidFill>
                <a:latin typeface="Montserrat"/>
                <a:ea typeface="Montserrat"/>
                <a:cs typeface="Montserrat"/>
                <a:sym typeface="Montserrat"/>
              </a:rPr>
              <a:t>MLops is starting to mature</a:t>
            </a:r>
            <a:endParaRPr/>
          </a:p>
          <a:p>
            <a:pPr indent="-101600" lvl="0" marL="171450" marR="0" rtl="0" algn="l">
              <a:lnSpc>
                <a:spcPct val="100000"/>
              </a:lnSpc>
              <a:spcBef>
                <a:spcPts val="0"/>
              </a:spcBef>
              <a:spcAft>
                <a:spcPts val="0"/>
              </a:spcAft>
              <a:buClr>
                <a:srgbClr val="000000"/>
              </a:buClr>
              <a:buSzPts val="1100"/>
              <a:buFont typeface="Courier New"/>
              <a:buNone/>
            </a:pPr>
            <a:r>
              <a:t/>
            </a:r>
            <a:endParaRPr b="0" i="0" sz="1100" u="none" cap="none" strike="noStrike">
              <a:solidFill>
                <a:srgbClr val="000000"/>
              </a:solidFill>
              <a:latin typeface="Montserrat"/>
              <a:ea typeface="Montserrat"/>
              <a:cs typeface="Montserrat"/>
              <a:sym typeface="Montserrat"/>
            </a:endParaRPr>
          </a:p>
          <a:p>
            <a:pPr indent="-171450" lvl="0" marL="171450" marR="0" rtl="0" algn="l">
              <a:lnSpc>
                <a:spcPct val="100000"/>
              </a:lnSpc>
              <a:spcBef>
                <a:spcPts val="0"/>
              </a:spcBef>
              <a:spcAft>
                <a:spcPts val="0"/>
              </a:spcAft>
              <a:buClr>
                <a:srgbClr val="000000"/>
              </a:buClr>
              <a:buSzPts val="1100"/>
              <a:buFont typeface="Courier New"/>
              <a:buChar char="o"/>
            </a:pPr>
            <a:r>
              <a:rPr b="0" i="0" lang="en-US" sz="1100" u="none" cap="none" strike="noStrike">
                <a:solidFill>
                  <a:srgbClr val="000000"/>
                </a:solidFill>
                <a:latin typeface="Montserrat"/>
                <a:ea typeface="Montserrat"/>
                <a:cs typeface="Montserrat"/>
                <a:sym typeface="Montserrat"/>
              </a:rPr>
              <a:t>Data Lakes are beginning to contain data for modelling  </a:t>
            </a:r>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Montserrat"/>
              <a:ea typeface="Montserrat"/>
              <a:cs typeface="Montserrat"/>
              <a:sym typeface="Montserrat"/>
            </a:endParaRPr>
          </a:p>
        </p:txBody>
      </p:sp>
      <p:sp>
        <p:nvSpPr>
          <p:cNvPr id="443" name="Google Shape;443;p49"/>
          <p:cNvSpPr txBox="1"/>
          <p:nvPr/>
        </p:nvSpPr>
        <p:spPr>
          <a:xfrm>
            <a:off x="1062038" y="1529657"/>
            <a:ext cx="370681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B869"/>
                </a:solidFill>
                <a:latin typeface="Montserrat"/>
                <a:ea typeface="Montserrat"/>
                <a:cs typeface="Montserrat"/>
                <a:sym typeface="Montserrat"/>
              </a:rPr>
              <a:t>How are we solving this current crisis? </a:t>
            </a:r>
            <a:endParaRPr/>
          </a:p>
        </p:txBody>
      </p:sp>
      <p:sp>
        <p:nvSpPr>
          <p:cNvPr id="444" name="Google Shape;444;p49"/>
          <p:cNvSpPr txBox="1"/>
          <p:nvPr/>
        </p:nvSpPr>
        <p:spPr>
          <a:xfrm>
            <a:off x="4277606" y="6182972"/>
            <a:ext cx="507365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Strong subject understanding beats all the skills in the world</a:t>
            </a:r>
            <a:endParaRPr/>
          </a:p>
        </p:txBody>
      </p:sp>
      <p:sp>
        <p:nvSpPr>
          <p:cNvPr id="445" name="Google Shape;445;p49"/>
          <p:cNvSpPr txBox="1"/>
          <p:nvPr/>
        </p:nvSpPr>
        <p:spPr>
          <a:xfrm>
            <a:off x="3409950" y="5577604"/>
            <a:ext cx="6959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Now</a:t>
            </a:r>
            <a:r>
              <a:rPr b="0" i="0" lang="en-US" sz="1800" u="none" cap="none" strike="noStrike">
                <a:solidFill>
                  <a:srgbClr val="000000"/>
                </a:solidFill>
                <a:latin typeface="Arial"/>
                <a:ea typeface="Arial"/>
                <a:cs typeface="Arial"/>
                <a:sym typeface="Arial"/>
              </a:rPr>
              <a:t> is the time for those who don’t have the most skills</a:t>
            </a:r>
            <a:endParaRPr b="1" i="0" sz="1800" u="none" cap="none" strike="noStrike">
              <a:solidFill>
                <a:srgbClr val="000000"/>
              </a:solidFill>
              <a:latin typeface="Arial"/>
              <a:ea typeface="Arial"/>
              <a:cs typeface="Arial"/>
              <a:sym typeface="Arial"/>
            </a:endParaRPr>
          </a:p>
        </p:txBody>
      </p:sp>
      <p:cxnSp>
        <p:nvCxnSpPr>
          <p:cNvPr id="446" name="Google Shape;446;p49"/>
          <p:cNvCxnSpPr>
            <a:stCxn id="445" idx="1"/>
            <a:endCxn id="444" idx="1"/>
          </p:cNvCxnSpPr>
          <p:nvPr/>
        </p:nvCxnSpPr>
        <p:spPr>
          <a:xfrm>
            <a:off x="3409950" y="5762270"/>
            <a:ext cx="867600" cy="559200"/>
          </a:xfrm>
          <a:prstGeom prst="bentConnector3">
            <a:avLst>
              <a:gd fmla="val -26349" name="adj1"/>
            </a:avLst>
          </a:prstGeom>
          <a:noFill/>
          <a:ln cap="flat" cmpd="sng" w="9525">
            <a:solidFill>
              <a:srgbClr val="00BD6A"/>
            </a:solidFill>
            <a:prstDash val="solid"/>
            <a:round/>
            <a:headEnd len="sm" w="sm" type="none"/>
            <a:tailEnd len="med" w="med" type="triangle"/>
          </a:ln>
        </p:spPr>
      </p:cxnSp>
      <p:sp>
        <p:nvSpPr>
          <p:cNvPr id="447" name="Google Shape;447;p49"/>
          <p:cNvSpPr/>
          <p:nvPr/>
        </p:nvSpPr>
        <p:spPr>
          <a:xfrm>
            <a:off x="5706607" y="2083516"/>
            <a:ext cx="203200" cy="197705"/>
          </a:xfrm>
          <a:prstGeom prst="sun">
            <a:avLst>
              <a:gd fmla="val 25000" name="adj"/>
            </a:avLst>
          </a:prstGeom>
          <a:noFill/>
          <a:ln cap="flat" cmpd="sng" w="9525">
            <a:solidFill>
              <a:srgbClr val="008A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8" name="Google Shape;448;p49"/>
          <p:cNvSpPr txBox="1"/>
          <p:nvPr/>
        </p:nvSpPr>
        <p:spPr>
          <a:xfrm>
            <a:off x="6007100" y="3419418"/>
            <a:ext cx="4607891"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Montserrat"/>
                <a:ea typeface="Montserrat"/>
                <a:cs typeface="Montserrat"/>
                <a:sym typeface="Montserrat"/>
              </a:rPr>
              <a:t>Data Science is </a:t>
            </a:r>
            <a:r>
              <a:rPr b="1" i="0" lang="en-US" sz="1400" u="none" cap="none" strike="noStrike">
                <a:solidFill>
                  <a:schemeClr val="dk1"/>
                </a:solidFill>
                <a:latin typeface="Montserrat"/>
                <a:ea typeface="Montserrat"/>
                <a:cs typeface="Montserrat"/>
                <a:sym typeface="Montserrat"/>
              </a:rPr>
              <a:t>not</a:t>
            </a:r>
            <a:r>
              <a:rPr b="0" i="0" lang="en-US" sz="1400" u="none" cap="none" strike="noStrike">
                <a:solidFill>
                  <a:srgbClr val="000000"/>
                </a:solidFill>
                <a:latin typeface="Montserrat"/>
                <a:ea typeface="Montserrat"/>
                <a:cs typeface="Montserrat"/>
                <a:sym typeface="Montserrat"/>
              </a:rPr>
              <a:t> about using data to have no bias. Data Science allows the exploration of </a:t>
            </a:r>
            <a:r>
              <a:rPr b="1" i="0" lang="en-US" sz="1400" u="none" cap="none" strike="noStrike">
                <a:solidFill>
                  <a:srgbClr val="FFC000"/>
                </a:solidFill>
                <a:latin typeface="Montserrat"/>
                <a:ea typeface="Montserrat"/>
                <a:cs typeface="Montserrat"/>
                <a:sym typeface="Montserrat"/>
              </a:rPr>
              <a:t>many biases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Montserrat"/>
              <a:ea typeface="Montserrat"/>
              <a:cs typeface="Montserrat"/>
              <a:sym typeface="Montserrat"/>
            </a:endParaRPr>
          </a:p>
        </p:txBody>
      </p:sp>
      <p:sp>
        <p:nvSpPr>
          <p:cNvPr id="449" name="Google Shape;449;p49"/>
          <p:cNvSpPr txBox="1"/>
          <p:nvPr/>
        </p:nvSpPr>
        <p:spPr>
          <a:xfrm>
            <a:off x="6050564" y="1870966"/>
            <a:ext cx="4882479"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Montserrat"/>
                <a:ea typeface="Montserrat"/>
                <a:cs typeface="Montserrat"/>
                <a:sym typeface="Montserrat"/>
              </a:rPr>
              <a:t>There are no </a:t>
            </a:r>
            <a:r>
              <a:rPr b="1" i="0" lang="en-US" sz="1400" u="none" cap="none" strike="noStrike">
                <a:solidFill>
                  <a:srgbClr val="000000"/>
                </a:solidFill>
                <a:latin typeface="Montserrat"/>
                <a:ea typeface="Montserrat"/>
                <a:cs typeface="Montserrat"/>
                <a:sym typeface="Montserrat"/>
              </a:rPr>
              <a:t>scientists</a:t>
            </a:r>
            <a:r>
              <a:rPr b="0" i="0" lang="en-US" sz="1400" u="none" cap="none" strike="noStrike">
                <a:solidFill>
                  <a:srgbClr val="000000"/>
                </a:solidFill>
                <a:latin typeface="Montserrat"/>
                <a:ea typeface="Montserrat"/>
                <a:cs typeface="Montserrat"/>
                <a:sym typeface="Montserrat"/>
              </a:rPr>
              <a:t> who begin investigating a subject by not attempting to understand it. Evidently, Data Science can be </a:t>
            </a:r>
            <a:r>
              <a:rPr b="1" i="0" lang="en-US" sz="1400" u="none" cap="none" strike="noStrike">
                <a:solidFill>
                  <a:srgbClr val="008E51"/>
                </a:solidFill>
                <a:latin typeface="Montserrat"/>
                <a:ea typeface="Montserrat"/>
                <a:cs typeface="Montserrat"/>
                <a:sym typeface="Montserrat"/>
              </a:rPr>
              <a:t>no different</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Montserrat"/>
              <a:ea typeface="Montserrat"/>
              <a:cs typeface="Montserrat"/>
              <a:sym typeface="Montserrat"/>
            </a:endParaRPr>
          </a:p>
        </p:txBody>
      </p:sp>
      <p:sp>
        <p:nvSpPr>
          <p:cNvPr id="450" name="Google Shape;450;p49"/>
          <p:cNvSpPr/>
          <p:nvPr/>
        </p:nvSpPr>
        <p:spPr>
          <a:xfrm>
            <a:off x="5706607" y="3521795"/>
            <a:ext cx="203200" cy="197705"/>
          </a:xfrm>
          <a:prstGeom prst="sun">
            <a:avLst>
              <a:gd fmla="val 25000" name="adj"/>
            </a:avLst>
          </a:prstGeom>
          <a:noFill/>
          <a:ln cap="flat" cmpd="sng" w="9525">
            <a:solidFill>
              <a:srgbClr val="D6A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0"/>
          <p:cNvSpPr/>
          <p:nvPr/>
        </p:nvSpPr>
        <p:spPr>
          <a:xfrm rot="5400000">
            <a:off x="692523" y="4627664"/>
            <a:ext cx="1042941" cy="230019"/>
          </a:xfrm>
          <a:prstGeom prst="rect">
            <a:avLst/>
          </a:prstGeom>
          <a:solidFill>
            <a:srgbClr val="F6FFFB"/>
          </a:solidFill>
          <a:ln cap="flat" cmpd="sng" w="25400">
            <a:solidFill>
              <a:srgbClr val="008A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7" name="Google Shape;457;p50"/>
          <p:cNvSpPr txBox="1"/>
          <p:nvPr/>
        </p:nvSpPr>
        <p:spPr>
          <a:xfrm>
            <a:off x="1493126" y="4284625"/>
            <a:ext cx="5267273"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Lifestyle </a:t>
            </a:r>
            <a:endParaRPr/>
          </a:p>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Considerations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descr="Planet earth and moon" id="463" name="Google Shape;463;p51"/>
          <p:cNvPicPr preferRelativeResize="0"/>
          <p:nvPr/>
        </p:nvPicPr>
        <p:blipFill rotWithShape="1">
          <a:blip r:embed="rId3">
            <a:alphaModFix/>
          </a:blip>
          <a:srcRect b="0" l="0" r="0" t="0"/>
          <a:stretch/>
        </p:blipFill>
        <p:spPr>
          <a:xfrm>
            <a:off x="351183" y="2286000"/>
            <a:ext cx="4572000" cy="4572000"/>
          </a:xfrm>
          <a:prstGeom prst="rect">
            <a:avLst/>
          </a:prstGeom>
          <a:noFill/>
          <a:ln>
            <a:noFill/>
          </a:ln>
        </p:spPr>
      </p:pic>
      <p:sp>
        <p:nvSpPr>
          <p:cNvPr id="464" name="Google Shape;464;p51"/>
          <p:cNvSpPr txBox="1"/>
          <p:nvPr>
            <p:ph type="ctrTitle"/>
          </p:nvPr>
        </p:nvSpPr>
        <p:spPr>
          <a:xfrm>
            <a:off x="701099" y="685831"/>
            <a:ext cx="9235339" cy="457194"/>
          </a:xfrm>
          <a:prstGeom prst="rect">
            <a:avLst/>
          </a:prstGeom>
          <a:noFill/>
          <a:ln>
            <a:noFill/>
          </a:ln>
        </p:spPr>
        <p:txBody>
          <a:bodyPr anchorCtr="0" anchor="ctr" bIns="0" lIns="91425" spcFirstLastPara="1" rIns="91425" wrap="square" tIns="0">
            <a:noAutofit/>
          </a:bodyPr>
          <a:lstStyle/>
          <a:p>
            <a:pPr indent="0" lvl="0" marL="0" rtl="0" algn="l">
              <a:lnSpc>
                <a:spcPct val="90000"/>
              </a:lnSpc>
              <a:spcBef>
                <a:spcPts val="0"/>
              </a:spcBef>
              <a:spcAft>
                <a:spcPts val="0"/>
              </a:spcAft>
              <a:buClr>
                <a:srgbClr val="231F20"/>
              </a:buClr>
              <a:buSzPts val="2800"/>
              <a:buFont typeface="Montserrat"/>
              <a:buNone/>
            </a:pPr>
            <a:r>
              <a:rPr lang="en-US"/>
              <a:t>The Global Data Scientist</a:t>
            </a:r>
            <a:endParaRPr/>
          </a:p>
        </p:txBody>
      </p:sp>
      <p:sp>
        <p:nvSpPr>
          <p:cNvPr id="465" name="Google Shape;465;p51"/>
          <p:cNvSpPr/>
          <p:nvPr/>
        </p:nvSpPr>
        <p:spPr>
          <a:xfrm>
            <a:off x="1387521" y="4056508"/>
            <a:ext cx="145578" cy="141026"/>
          </a:xfrm>
          <a:prstGeom prst="ellipse">
            <a:avLst/>
          </a:prstGeom>
          <a:solidFill>
            <a:srgbClr val="BFFF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8E51"/>
              </a:solidFill>
              <a:latin typeface="Arial"/>
              <a:ea typeface="Arial"/>
              <a:cs typeface="Arial"/>
              <a:sym typeface="Arial"/>
            </a:endParaRPr>
          </a:p>
        </p:txBody>
      </p:sp>
      <p:sp>
        <p:nvSpPr>
          <p:cNvPr id="466" name="Google Shape;466;p51"/>
          <p:cNvSpPr/>
          <p:nvPr/>
        </p:nvSpPr>
        <p:spPr>
          <a:xfrm>
            <a:off x="3268639" y="3466532"/>
            <a:ext cx="88712" cy="93260"/>
          </a:xfrm>
          <a:prstGeom prst="ellipse">
            <a:avLst/>
          </a:prstGeom>
          <a:solidFill>
            <a:srgbClr val="BFFF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67" name="Google Shape;467;p51"/>
          <p:cNvCxnSpPr/>
          <p:nvPr/>
        </p:nvCxnSpPr>
        <p:spPr>
          <a:xfrm flipH="1" rot="10800000">
            <a:off x="2487347" y="2228291"/>
            <a:ext cx="2681700" cy="2097600"/>
          </a:xfrm>
          <a:prstGeom prst="bentConnector3">
            <a:avLst>
              <a:gd fmla="val -146" name="adj1"/>
            </a:avLst>
          </a:prstGeom>
          <a:noFill/>
          <a:ln cap="flat" cmpd="sng" w="9525">
            <a:solidFill>
              <a:srgbClr val="0070C0"/>
            </a:solidFill>
            <a:prstDash val="lgDashDot"/>
            <a:round/>
            <a:headEnd len="sm" w="sm" type="none"/>
            <a:tailEnd len="sm" w="sm" type="none"/>
          </a:ln>
        </p:spPr>
      </p:cxnSp>
      <p:sp>
        <p:nvSpPr>
          <p:cNvPr id="468" name="Google Shape;468;p51"/>
          <p:cNvSpPr/>
          <p:nvPr/>
        </p:nvSpPr>
        <p:spPr>
          <a:xfrm>
            <a:off x="5168932" y="1716367"/>
            <a:ext cx="4924612" cy="1027953"/>
          </a:xfrm>
          <a:prstGeom prst="roundRect">
            <a:avLst>
              <a:gd fmla="val 16667" name="adj"/>
            </a:avLst>
          </a:prstGeom>
          <a:noFill/>
          <a:ln cap="flat" cmpd="sng" w="25400">
            <a:solidFill>
              <a:srgbClr val="FF0000">
                <a:alpha val="36862"/>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The US </a:t>
            </a:r>
            <a:r>
              <a:rPr b="0" i="0" lang="en-US" sz="1400" u="none" cap="none" strike="noStrike">
                <a:solidFill>
                  <a:schemeClr val="dk1"/>
                </a:solidFill>
                <a:latin typeface="Arial"/>
                <a:ea typeface="Arial"/>
                <a:cs typeface="Arial"/>
                <a:sym typeface="Arial"/>
              </a:rPr>
              <a:t>is known for having the highest compensation and trend setting due to Big Tech influence. Every state has increased hiring rates for data science roles</a:t>
            </a:r>
            <a:endParaRPr/>
          </a:p>
        </p:txBody>
      </p:sp>
      <p:cxnSp>
        <p:nvCxnSpPr>
          <p:cNvPr id="469" name="Google Shape;469;p51"/>
          <p:cNvCxnSpPr/>
          <p:nvPr/>
        </p:nvCxnSpPr>
        <p:spPr>
          <a:xfrm flipH="1" rot="10800000">
            <a:off x="3268639" y="3317634"/>
            <a:ext cx="2691000" cy="879900"/>
          </a:xfrm>
          <a:prstGeom prst="bentConnector3">
            <a:avLst>
              <a:gd fmla="val 100024" name="adj1"/>
            </a:avLst>
          </a:prstGeom>
          <a:noFill/>
          <a:ln cap="flat" cmpd="sng" w="9525">
            <a:solidFill>
              <a:srgbClr val="FF0000"/>
            </a:solidFill>
            <a:prstDash val="solid"/>
            <a:round/>
            <a:headEnd len="sm" w="sm" type="none"/>
            <a:tailEnd len="sm" w="sm" type="none"/>
          </a:ln>
        </p:spPr>
      </p:cxnSp>
      <p:sp>
        <p:nvSpPr>
          <p:cNvPr id="470" name="Google Shape;470;p51"/>
          <p:cNvSpPr/>
          <p:nvPr/>
        </p:nvSpPr>
        <p:spPr>
          <a:xfrm>
            <a:off x="1974135" y="5869366"/>
            <a:ext cx="2949047" cy="777294"/>
          </a:xfrm>
          <a:prstGeom prst="roundRect">
            <a:avLst>
              <a:gd fmla="val 16667" name="adj"/>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Canada</a:t>
            </a:r>
            <a:r>
              <a:rPr b="0" i="0" lang="en-US" sz="1400" u="none" cap="none" strike="noStrike">
                <a:solidFill>
                  <a:schemeClr val="dk1"/>
                </a:solidFill>
                <a:latin typeface="Arial"/>
                <a:ea typeface="Arial"/>
                <a:cs typeface="Arial"/>
                <a:sym typeface="Arial"/>
              </a:rPr>
              <a:t> has the most structural plans, behind China, to take their ML origins to scale</a:t>
            </a:r>
            <a:endParaRPr/>
          </a:p>
        </p:txBody>
      </p:sp>
      <p:sp>
        <p:nvSpPr>
          <p:cNvPr id="471" name="Google Shape;471;p51"/>
          <p:cNvSpPr/>
          <p:nvPr/>
        </p:nvSpPr>
        <p:spPr>
          <a:xfrm>
            <a:off x="7878784" y="4381499"/>
            <a:ext cx="3962033" cy="1027953"/>
          </a:xfrm>
          <a:prstGeom prst="roundRect">
            <a:avLst>
              <a:gd fmla="val 16667" name="adj"/>
            </a:avLst>
          </a:prstGeom>
          <a:no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India’s </a:t>
            </a:r>
            <a:r>
              <a:rPr b="0" i="0" lang="en-US" sz="1400" u="none" cap="none" strike="noStrike">
                <a:solidFill>
                  <a:schemeClr val="dk1"/>
                </a:solidFill>
                <a:latin typeface="Arial"/>
                <a:ea typeface="Arial"/>
                <a:cs typeface="Arial"/>
                <a:sym typeface="Arial"/>
              </a:rPr>
              <a:t>corporate tech boom has neatly lined up with recent data science growth, making them an essential international player </a:t>
            </a:r>
            <a:endParaRPr/>
          </a:p>
        </p:txBody>
      </p:sp>
      <p:cxnSp>
        <p:nvCxnSpPr>
          <p:cNvPr id="472" name="Google Shape;472;p51"/>
          <p:cNvCxnSpPr/>
          <p:nvPr/>
        </p:nvCxnSpPr>
        <p:spPr>
          <a:xfrm flipH="1" rot="10800000">
            <a:off x="3973327" y="4629844"/>
            <a:ext cx="3905400" cy="223200"/>
          </a:xfrm>
          <a:prstGeom prst="bentConnector3">
            <a:avLst>
              <a:gd fmla="val 50001" name="adj1"/>
            </a:avLst>
          </a:prstGeom>
          <a:noFill/>
          <a:ln cap="flat" cmpd="sng" w="9525">
            <a:solidFill>
              <a:schemeClr val="accent1"/>
            </a:solidFill>
            <a:prstDash val="solid"/>
            <a:round/>
            <a:headEnd len="sm" w="sm" type="none"/>
            <a:tailEnd len="sm" w="sm" type="none"/>
          </a:ln>
        </p:spPr>
      </p:cxnSp>
      <p:cxnSp>
        <p:nvCxnSpPr>
          <p:cNvPr id="473" name="Google Shape;473;p51"/>
          <p:cNvCxnSpPr/>
          <p:nvPr/>
        </p:nvCxnSpPr>
        <p:spPr>
          <a:xfrm rot="5400000">
            <a:off x="1071341" y="4959358"/>
            <a:ext cx="2145900" cy="340200"/>
          </a:xfrm>
          <a:prstGeom prst="bentConnector3">
            <a:avLst>
              <a:gd fmla="val -306" name="adj1"/>
            </a:avLst>
          </a:prstGeom>
          <a:noFill/>
          <a:ln cap="flat" cmpd="dbl" w="9525">
            <a:solidFill>
              <a:srgbClr val="FF0000"/>
            </a:solidFill>
            <a:prstDash val="dash"/>
            <a:round/>
            <a:headEnd len="sm" w="sm" type="none"/>
            <a:tailEnd len="sm" w="sm" type="none"/>
          </a:ln>
        </p:spPr>
      </p:cxnSp>
      <p:sp>
        <p:nvSpPr>
          <p:cNvPr id="474" name="Google Shape;474;p51"/>
          <p:cNvSpPr/>
          <p:nvPr/>
        </p:nvSpPr>
        <p:spPr>
          <a:xfrm>
            <a:off x="5950224" y="3171145"/>
            <a:ext cx="3838529" cy="777294"/>
          </a:xfrm>
          <a:prstGeom prst="roundRect">
            <a:avLst>
              <a:gd fmla="val 16667" name="adj"/>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The UK</a:t>
            </a:r>
            <a:r>
              <a:rPr b="0" i="0" lang="en-US" sz="1400" u="none" cap="none" strike="noStrike">
                <a:solidFill>
                  <a:schemeClr val="dk1"/>
                </a:solidFill>
                <a:latin typeface="Arial"/>
                <a:ea typeface="Arial"/>
                <a:cs typeface="Arial"/>
                <a:sym typeface="Arial"/>
              </a:rPr>
              <a:t>, had a slower start but is commonly cited as now being one of the fastest growing DS hotspots</a:t>
            </a:r>
            <a:endParaRPr/>
          </a:p>
        </p:txBody>
      </p:sp>
      <p:cxnSp>
        <p:nvCxnSpPr>
          <p:cNvPr id="475" name="Google Shape;475;p51"/>
          <p:cNvCxnSpPr/>
          <p:nvPr/>
        </p:nvCxnSpPr>
        <p:spPr>
          <a:xfrm>
            <a:off x="3977649" y="4688697"/>
            <a:ext cx="3115500" cy="1452300"/>
          </a:xfrm>
          <a:prstGeom prst="bentConnector3">
            <a:avLst>
              <a:gd fmla="val 50001" name="adj1"/>
            </a:avLst>
          </a:prstGeom>
          <a:noFill/>
          <a:ln cap="flat" cmpd="dbl" w="9525">
            <a:solidFill>
              <a:srgbClr val="FF0000"/>
            </a:solidFill>
            <a:prstDash val="lgDashDot"/>
            <a:round/>
            <a:headEnd len="sm" w="sm" type="none"/>
            <a:tailEnd len="sm" w="sm" type="none"/>
          </a:ln>
        </p:spPr>
      </p:cxnSp>
      <p:sp>
        <p:nvSpPr>
          <p:cNvPr id="476" name="Google Shape;476;p51"/>
          <p:cNvSpPr/>
          <p:nvPr/>
        </p:nvSpPr>
        <p:spPr>
          <a:xfrm>
            <a:off x="7135121" y="5649709"/>
            <a:ext cx="3615430" cy="1027953"/>
          </a:xfrm>
          <a:prstGeom prst="roundRect">
            <a:avLst>
              <a:gd fmla="val 16667" name="adj"/>
            </a:avLst>
          </a:prstGeom>
          <a:noFill/>
          <a:ln cap="flat" cmpd="sng" w="254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China</a:t>
            </a:r>
            <a:r>
              <a:rPr b="0" i="0" lang="en-US" sz="1400" u="none" cap="none" strike="noStrike">
                <a:solidFill>
                  <a:schemeClr val="dk1"/>
                </a:solidFill>
                <a:latin typeface="Arial"/>
                <a:ea typeface="Arial"/>
                <a:cs typeface="Arial"/>
                <a:sym typeface="Arial"/>
              </a:rPr>
              <a:t> has the largest organized investment of any country in the AI space. Leading in areas such as img-rec, China is paving a way for societal interaction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0" name="Shape 480"/>
        <p:cNvGrpSpPr/>
        <p:nvPr/>
      </p:nvGrpSpPr>
      <p:grpSpPr>
        <a:xfrm>
          <a:off x="0" y="0"/>
          <a:ext cx="0" cy="0"/>
          <a:chOff x="0" y="0"/>
          <a:chExt cx="0" cy="0"/>
        </a:xfrm>
      </p:grpSpPr>
      <p:sp>
        <p:nvSpPr>
          <p:cNvPr id="481" name="Google Shape;481;p3"/>
          <p:cNvSpPr txBox="1"/>
          <p:nvPr>
            <p:ph type="ctrTitle"/>
          </p:nvPr>
        </p:nvSpPr>
        <p:spPr>
          <a:xfrm>
            <a:off x="701099" y="685831"/>
            <a:ext cx="9235339" cy="457194"/>
          </a:xfrm>
          <a:prstGeom prst="rect">
            <a:avLst/>
          </a:prstGeom>
          <a:noFill/>
          <a:ln>
            <a:noFill/>
          </a:ln>
        </p:spPr>
        <p:txBody>
          <a:bodyPr anchorCtr="0" anchor="ctr" bIns="0" lIns="91425" spcFirstLastPara="1" rIns="91425" wrap="square" tIns="0">
            <a:noAutofit/>
          </a:bodyPr>
          <a:lstStyle/>
          <a:p>
            <a:pPr indent="0" lvl="0" marL="0" rtl="0" algn="l">
              <a:lnSpc>
                <a:spcPct val="90000"/>
              </a:lnSpc>
              <a:spcBef>
                <a:spcPts val="0"/>
              </a:spcBef>
              <a:spcAft>
                <a:spcPts val="0"/>
              </a:spcAft>
              <a:buClr>
                <a:srgbClr val="231F20"/>
              </a:buClr>
              <a:buSzPts val="2800"/>
              <a:buFont typeface="Montserrat"/>
              <a:buNone/>
            </a:pPr>
            <a:r>
              <a:rPr lang="en-US"/>
              <a:t>A </a:t>
            </a:r>
            <a:r>
              <a:rPr lang="en-US">
                <a:solidFill>
                  <a:srgbClr val="3FFFAC"/>
                </a:solidFill>
              </a:rPr>
              <a:t>Remote</a:t>
            </a:r>
            <a:r>
              <a:rPr lang="en-US"/>
              <a:t> Possibility</a:t>
            </a:r>
            <a:endParaRPr/>
          </a:p>
        </p:txBody>
      </p:sp>
      <p:sp>
        <p:nvSpPr>
          <p:cNvPr id="482" name="Google Shape;482;p3"/>
          <p:cNvSpPr/>
          <p:nvPr/>
        </p:nvSpPr>
        <p:spPr>
          <a:xfrm>
            <a:off x="296816" y="685831"/>
            <a:ext cx="145578" cy="141026"/>
          </a:xfrm>
          <a:prstGeom prst="ellipse">
            <a:avLst/>
          </a:prstGeom>
          <a:solidFill>
            <a:srgbClr val="BFFF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8E51"/>
              </a:solidFill>
              <a:latin typeface="Arial"/>
              <a:ea typeface="Arial"/>
              <a:cs typeface="Arial"/>
              <a:sym typeface="Arial"/>
            </a:endParaRPr>
          </a:p>
        </p:txBody>
      </p:sp>
      <p:sp>
        <p:nvSpPr>
          <p:cNvPr id="483" name="Google Shape;483;p3"/>
          <p:cNvSpPr/>
          <p:nvPr/>
        </p:nvSpPr>
        <p:spPr>
          <a:xfrm>
            <a:off x="501533" y="221308"/>
            <a:ext cx="88712" cy="93260"/>
          </a:xfrm>
          <a:prstGeom prst="ellipse">
            <a:avLst/>
          </a:prstGeom>
          <a:solidFill>
            <a:srgbClr val="BFFF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4" name="Google Shape;484;p3"/>
          <p:cNvSpPr/>
          <p:nvPr/>
        </p:nvSpPr>
        <p:spPr>
          <a:xfrm>
            <a:off x="2230204" y="-70513"/>
            <a:ext cx="145578" cy="141026"/>
          </a:xfrm>
          <a:prstGeom prst="ellipse">
            <a:avLst/>
          </a:prstGeom>
          <a:solidFill>
            <a:srgbClr val="BFFF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8E51"/>
              </a:solidFill>
              <a:latin typeface="Arial"/>
              <a:ea typeface="Arial"/>
              <a:cs typeface="Arial"/>
              <a:sym typeface="Arial"/>
            </a:endParaRPr>
          </a:p>
        </p:txBody>
      </p:sp>
      <p:sp>
        <p:nvSpPr>
          <p:cNvPr id="485" name="Google Shape;485;p3"/>
          <p:cNvSpPr/>
          <p:nvPr/>
        </p:nvSpPr>
        <p:spPr>
          <a:xfrm>
            <a:off x="1073757" y="155259"/>
            <a:ext cx="229114" cy="222913"/>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8E51"/>
              </a:solidFill>
              <a:latin typeface="Arial"/>
              <a:ea typeface="Arial"/>
              <a:cs typeface="Arial"/>
              <a:sym typeface="Arial"/>
            </a:endParaRPr>
          </a:p>
        </p:txBody>
      </p:sp>
      <p:sp>
        <p:nvSpPr>
          <p:cNvPr id="486" name="Google Shape;486;p3"/>
          <p:cNvSpPr/>
          <p:nvPr/>
        </p:nvSpPr>
        <p:spPr>
          <a:xfrm>
            <a:off x="0" y="1455449"/>
            <a:ext cx="88712" cy="9326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7" name="Google Shape;487;p3"/>
          <p:cNvSpPr/>
          <p:nvPr/>
        </p:nvSpPr>
        <p:spPr>
          <a:xfrm>
            <a:off x="0" y="3089835"/>
            <a:ext cx="12274550" cy="3830918"/>
          </a:xfrm>
          <a:prstGeom prst="rect">
            <a:avLst/>
          </a:prstGeom>
          <a:solidFill>
            <a:srgbClr val="BFFFE2">
              <a:alpha val="2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House outline" id="488" name="Google Shape;488;p3"/>
          <p:cNvPicPr preferRelativeResize="0"/>
          <p:nvPr/>
        </p:nvPicPr>
        <p:blipFill rotWithShape="1">
          <a:blip r:embed="rId3">
            <a:alphaModFix/>
          </a:blip>
          <a:srcRect b="0" l="0" r="0" t="0"/>
          <a:stretch/>
        </p:blipFill>
        <p:spPr>
          <a:xfrm>
            <a:off x="647700" y="5005294"/>
            <a:ext cx="914400" cy="914400"/>
          </a:xfrm>
          <a:prstGeom prst="rect">
            <a:avLst/>
          </a:prstGeom>
          <a:noFill/>
          <a:ln>
            <a:noFill/>
          </a:ln>
        </p:spPr>
      </p:pic>
      <p:sp>
        <p:nvSpPr>
          <p:cNvPr id="489" name="Google Shape;489;p3"/>
          <p:cNvSpPr txBox="1"/>
          <p:nvPr/>
        </p:nvSpPr>
        <p:spPr>
          <a:xfrm>
            <a:off x="647700" y="1240537"/>
            <a:ext cx="680085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Montserrat"/>
                <a:ea typeface="Montserrat"/>
                <a:cs typeface="Montserrat"/>
                <a:sym typeface="Montserrat"/>
              </a:rPr>
              <a:t>In the post-pandemic world, data science is even more likely to continue its growth of remote roles across many industries</a:t>
            </a:r>
            <a:endParaRPr/>
          </a:p>
        </p:txBody>
      </p:sp>
      <p:sp>
        <p:nvSpPr>
          <p:cNvPr id="490" name="Google Shape;490;p3"/>
          <p:cNvSpPr txBox="1"/>
          <p:nvPr/>
        </p:nvSpPr>
        <p:spPr>
          <a:xfrm>
            <a:off x="701675" y="5852156"/>
            <a:ext cx="3117850" cy="6155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8E51"/>
                </a:solidFill>
                <a:latin typeface="Arial"/>
                <a:ea typeface="Arial"/>
                <a:cs typeface="Arial"/>
                <a:sym typeface="Arial"/>
              </a:rPr>
              <a:t>9:30 am</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Team Standup</a:t>
            </a:r>
            <a:endParaRPr/>
          </a:p>
        </p:txBody>
      </p:sp>
      <p:pic>
        <p:nvPicPr>
          <p:cNvPr descr="A picture containing text, monitor, computer, indoor&#10;&#10;Description automatically generated" id="491" name="Google Shape;491;p3"/>
          <p:cNvPicPr preferRelativeResize="0"/>
          <p:nvPr/>
        </p:nvPicPr>
        <p:blipFill rotWithShape="1">
          <a:blip r:embed="rId4">
            <a:alphaModFix/>
          </a:blip>
          <a:srcRect b="0" l="0" r="0" t="0"/>
          <a:stretch/>
        </p:blipFill>
        <p:spPr>
          <a:xfrm>
            <a:off x="6080125" y="5180004"/>
            <a:ext cx="1191395" cy="923331"/>
          </a:xfrm>
          <a:prstGeom prst="rect">
            <a:avLst/>
          </a:prstGeom>
          <a:noFill/>
          <a:ln>
            <a:noFill/>
          </a:ln>
        </p:spPr>
      </p:pic>
      <p:sp>
        <p:nvSpPr>
          <p:cNvPr id="492" name="Google Shape;492;p3"/>
          <p:cNvSpPr txBox="1"/>
          <p:nvPr/>
        </p:nvSpPr>
        <p:spPr>
          <a:xfrm>
            <a:off x="5661025" y="5852155"/>
            <a:ext cx="3003550" cy="61555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8E51"/>
                </a:solidFill>
                <a:latin typeface="Arial"/>
                <a:ea typeface="Arial"/>
                <a:cs typeface="Arial"/>
                <a:sym typeface="Arial"/>
              </a:rPr>
              <a:t>2 pm</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Call with manager</a:t>
            </a:r>
            <a:endParaRPr/>
          </a:p>
        </p:txBody>
      </p:sp>
      <p:pic>
        <p:nvPicPr>
          <p:cNvPr descr="House outline" id="493" name="Google Shape;493;p3"/>
          <p:cNvPicPr preferRelativeResize="0"/>
          <p:nvPr/>
        </p:nvPicPr>
        <p:blipFill rotWithShape="1">
          <a:blip r:embed="rId3">
            <a:alphaModFix/>
          </a:blip>
          <a:srcRect b="0" l="0" r="0" t="0"/>
          <a:stretch/>
        </p:blipFill>
        <p:spPr>
          <a:xfrm>
            <a:off x="10515600" y="5005294"/>
            <a:ext cx="914400" cy="914400"/>
          </a:xfrm>
          <a:prstGeom prst="rect">
            <a:avLst/>
          </a:prstGeom>
          <a:noFill/>
          <a:ln>
            <a:noFill/>
          </a:ln>
        </p:spPr>
      </p:pic>
      <p:sp>
        <p:nvSpPr>
          <p:cNvPr id="494" name="Google Shape;494;p3"/>
          <p:cNvSpPr txBox="1"/>
          <p:nvPr/>
        </p:nvSpPr>
        <p:spPr>
          <a:xfrm>
            <a:off x="9836150" y="5852154"/>
            <a:ext cx="3003550" cy="61555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8E51"/>
                </a:solidFill>
                <a:latin typeface="Arial"/>
                <a:ea typeface="Arial"/>
                <a:cs typeface="Arial"/>
                <a:sym typeface="Arial"/>
              </a:rPr>
              <a:t>4:30 pm</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Notes for tomorrow</a:t>
            </a:r>
            <a:endParaRPr/>
          </a:p>
        </p:txBody>
      </p:sp>
      <p:pic>
        <p:nvPicPr>
          <p:cNvPr descr="Woman with short hair" id="495" name="Google Shape;495;p3"/>
          <p:cNvPicPr preferRelativeResize="0"/>
          <p:nvPr/>
        </p:nvPicPr>
        <p:blipFill rotWithShape="1">
          <a:blip r:embed="rId5">
            <a:alphaModFix/>
          </a:blip>
          <a:srcRect b="0" l="0" r="0" t="0"/>
          <a:stretch/>
        </p:blipFill>
        <p:spPr>
          <a:xfrm>
            <a:off x="6338830" y="5428724"/>
            <a:ext cx="278856" cy="245259"/>
          </a:xfrm>
          <a:prstGeom prst="rect">
            <a:avLst/>
          </a:prstGeom>
          <a:noFill/>
          <a:ln>
            <a:noFill/>
          </a:ln>
        </p:spPr>
      </p:pic>
      <p:pic>
        <p:nvPicPr>
          <p:cNvPr descr="Hamburger Menu Icon with solid fill" id="496" name="Google Shape;496;p3"/>
          <p:cNvPicPr preferRelativeResize="0"/>
          <p:nvPr/>
        </p:nvPicPr>
        <p:blipFill rotWithShape="1">
          <a:blip r:embed="rId6">
            <a:alphaModFix/>
          </a:blip>
          <a:srcRect b="0" l="0" r="0" t="0"/>
          <a:stretch/>
        </p:blipFill>
        <p:spPr>
          <a:xfrm>
            <a:off x="3303321" y="5330234"/>
            <a:ext cx="566462" cy="566462"/>
          </a:xfrm>
          <a:prstGeom prst="rect">
            <a:avLst/>
          </a:prstGeom>
          <a:noFill/>
          <a:ln>
            <a:noFill/>
          </a:ln>
        </p:spPr>
      </p:pic>
      <p:pic>
        <p:nvPicPr>
          <p:cNvPr descr="Checkmark outline" id="497" name="Google Shape;497;p3"/>
          <p:cNvPicPr preferRelativeResize="0"/>
          <p:nvPr/>
        </p:nvPicPr>
        <p:blipFill rotWithShape="1">
          <a:blip r:embed="rId7">
            <a:alphaModFix/>
          </a:blip>
          <a:srcRect b="0" l="0" r="0" t="0"/>
          <a:stretch/>
        </p:blipFill>
        <p:spPr>
          <a:xfrm>
            <a:off x="3399770" y="5330300"/>
            <a:ext cx="196849" cy="196849"/>
          </a:xfrm>
          <a:prstGeom prst="rect">
            <a:avLst/>
          </a:prstGeom>
          <a:noFill/>
          <a:ln>
            <a:noFill/>
          </a:ln>
        </p:spPr>
      </p:pic>
      <p:sp>
        <p:nvSpPr>
          <p:cNvPr id="498" name="Google Shape;498;p3"/>
          <p:cNvSpPr/>
          <p:nvPr/>
        </p:nvSpPr>
        <p:spPr>
          <a:xfrm>
            <a:off x="6280694" y="5330300"/>
            <a:ext cx="395128" cy="417944"/>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9" name="Google Shape;499;p3"/>
          <p:cNvSpPr/>
          <p:nvPr/>
        </p:nvSpPr>
        <p:spPr>
          <a:xfrm>
            <a:off x="6819900" y="5462494"/>
            <a:ext cx="275022" cy="211489"/>
          </a:xfrm>
          <a:prstGeom prst="roundRect">
            <a:avLst>
              <a:gd fmla="val 16667" name="adj"/>
            </a:avLst>
          </a:prstGeom>
          <a:solidFill>
            <a:schemeClr val="lt1"/>
          </a:solid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0" name="Google Shape;500;p3"/>
          <p:cNvSpPr txBox="1"/>
          <p:nvPr/>
        </p:nvSpPr>
        <p:spPr>
          <a:xfrm>
            <a:off x="1920333" y="5335429"/>
            <a:ext cx="1524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 . . . . . .</a:t>
            </a:r>
            <a:endParaRPr/>
          </a:p>
        </p:txBody>
      </p:sp>
      <p:sp>
        <p:nvSpPr>
          <p:cNvPr id="501" name="Google Shape;501;p3"/>
          <p:cNvSpPr txBox="1"/>
          <p:nvPr/>
        </p:nvSpPr>
        <p:spPr>
          <a:xfrm>
            <a:off x="4298950" y="5330234"/>
            <a:ext cx="1524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 . . . . . .</a:t>
            </a:r>
            <a:endParaRPr/>
          </a:p>
        </p:txBody>
      </p:sp>
      <p:sp>
        <p:nvSpPr>
          <p:cNvPr id="502" name="Google Shape;502;p3"/>
          <p:cNvSpPr txBox="1"/>
          <p:nvPr/>
        </p:nvSpPr>
        <p:spPr>
          <a:xfrm>
            <a:off x="9352780" y="5330234"/>
            <a:ext cx="1524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 . . . . . .</a:t>
            </a:r>
            <a:endParaRPr/>
          </a:p>
        </p:txBody>
      </p:sp>
      <p:sp>
        <p:nvSpPr>
          <p:cNvPr id="503" name="Google Shape;503;p3"/>
          <p:cNvSpPr txBox="1"/>
          <p:nvPr/>
        </p:nvSpPr>
        <p:spPr>
          <a:xfrm>
            <a:off x="3247255" y="5840100"/>
            <a:ext cx="95063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70C0"/>
                </a:solidFill>
                <a:latin typeface="Arial"/>
                <a:ea typeface="Arial"/>
                <a:cs typeface="Arial"/>
                <a:sym typeface="Arial"/>
              </a:rPr>
              <a:t>Tasks</a:t>
            </a:r>
            <a:endParaRPr/>
          </a:p>
        </p:txBody>
      </p:sp>
      <p:pic>
        <p:nvPicPr>
          <p:cNvPr descr="Hamburger Menu Icon with solid fill" id="504" name="Google Shape;504;p3"/>
          <p:cNvPicPr preferRelativeResize="0"/>
          <p:nvPr/>
        </p:nvPicPr>
        <p:blipFill rotWithShape="1">
          <a:blip r:embed="rId6">
            <a:alphaModFix/>
          </a:blip>
          <a:srcRect b="0" l="0" r="0" t="0"/>
          <a:stretch/>
        </p:blipFill>
        <p:spPr>
          <a:xfrm>
            <a:off x="8647777" y="5330234"/>
            <a:ext cx="566462" cy="566462"/>
          </a:xfrm>
          <a:prstGeom prst="rect">
            <a:avLst/>
          </a:prstGeom>
          <a:noFill/>
          <a:ln>
            <a:noFill/>
          </a:ln>
        </p:spPr>
      </p:pic>
      <p:pic>
        <p:nvPicPr>
          <p:cNvPr descr="Checkmark outline" id="505" name="Google Shape;505;p3"/>
          <p:cNvPicPr preferRelativeResize="0"/>
          <p:nvPr/>
        </p:nvPicPr>
        <p:blipFill rotWithShape="1">
          <a:blip r:embed="rId7">
            <a:alphaModFix/>
          </a:blip>
          <a:srcRect b="0" l="0" r="0" t="0"/>
          <a:stretch/>
        </p:blipFill>
        <p:spPr>
          <a:xfrm>
            <a:off x="8703843" y="5462494"/>
            <a:ext cx="196849" cy="196849"/>
          </a:xfrm>
          <a:prstGeom prst="rect">
            <a:avLst/>
          </a:prstGeom>
          <a:noFill/>
          <a:ln>
            <a:noFill/>
          </a:ln>
        </p:spPr>
      </p:pic>
      <p:sp>
        <p:nvSpPr>
          <p:cNvPr id="506" name="Google Shape;506;p3"/>
          <p:cNvSpPr txBox="1"/>
          <p:nvPr/>
        </p:nvSpPr>
        <p:spPr>
          <a:xfrm>
            <a:off x="8591711" y="5840100"/>
            <a:ext cx="95063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70C0"/>
                </a:solidFill>
                <a:latin typeface="Arial"/>
                <a:ea typeface="Arial"/>
                <a:cs typeface="Arial"/>
                <a:sym typeface="Arial"/>
              </a:rPr>
              <a:t>Tasks</a:t>
            </a:r>
            <a:endParaRPr/>
          </a:p>
        </p:txBody>
      </p:sp>
      <p:sp>
        <p:nvSpPr>
          <p:cNvPr id="507" name="Google Shape;507;p3"/>
          <p:cNvSpPr txBox="1"/>
          <p:nvPr/>
        </p:nvSpPr>
        <p:spPr>
          <a:xfrm>
            <a:off x="7403927" y="5361010"/>
            <a:ext cx="12438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 . . . . . .</a:t>
            </a:r>
            <a:endParaRPr/>
          </a:p>
        </p:txBody>
      </p:sp>
      <p:sp>
        <p:nvSpPr>
          <p:cNvPr id="508" name="Google Shape;508;p3"/>
          <p:cNvSpPr txBox="1"/>
          <p:nvPr/>
        </p:nvSpPr>
        <p:spPr>
          <a:xfrm>
            <a:off x="1183832" y="3291664"/>
            <a:ext cx="9686155"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5F36"/>
                </a:solidFill>
                <a:latin typeface="Arial"/>
                <a:ea typeface="Arial"/>
                <a:cs typeface="Arial"/>
                <a:sym typeface="Arial"/>
              </a:rPr>
              <a:t>This sample workday is now very easily accomplished outside of an office. For those going into the future data science workforce, it is important to determine what environmental factors allow you to feel most effective in the </a:t>
            </a:r>
            <a:r>
              <a:rPr b="0" i="0" lang="en-US" sz="1800" u="none" cap="none" strike="noStrike">
                <a:solidFill>
                  <a:schemeClr val="dk1"/>
                </a:solidFill>
                <a:latin typeface="Arial"/>
                <a:ea typeface="Arial"/>
                <a:cs typeface="Arial"/>
                <a:sym typeface="Arial"/>
              </a:rPr>
              <a:t>On-Prem / Hybrid / Remote </a:t>
            </a:r>
            <a:r>
              <a:rPr b="0" i="0" lang="en-US" sz="1800" u="none" cap="none" strike="noStrike">
                <a:solidFill>
                  <a:srgbClr val="005F36"/>
                </a:solidFill>
                <a:latin typeface="Arial"/>
                <a:ea typeface="Arial"/>
                <a:cs typeface="Arial"/>
                <a:sym typeface="Arial"/>
              </a:rPr>
              <a:t>split</a:t>
            </a:r>
            <a:endParaRPr/>
          </a:p>
        </p:txBody>
      </p:sp>
      <p:sp>
        <p:nvSpPr>
          <p:cNvPr id="509" name="Google Shape;509;p3"/>
          <p:cNvSpPr/>
          <p:nvPr/>
        </p:nvSpPr>
        <p:spPr>
          <a:xfrm>
            <a:off x="1161280" y="3276600"/>
            <a:ext cx="9715500" cy="955818"/>
          </a:xfrm>
          <a:prstGeom prst="rect">
            <a:avLst/>
          </a:prstGeom>
          <a:noFill/>
          <a:ln cap="flat" cmpd="sng" w="19050">
            <a:solidFill>
              <a:srgbClr val="008A4F"/>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4" name="Shape 514"/>
        <p:cNvGrpSpPr/>
        <p:nvPr/>
      </p:nvGrpSpPr>
      <p:grpSpPr>
        <a:xfrm>
          <a:off x="0" y="0"/>
          <a:ext cx="0" cy="0"/>
          <a:chOff x="0" y="0"/>
          <a:chExt cx="0" cy="0"/>
        </a:xfrm>
      </p:grpSpPr>
      <p:sp>
        <p:nvSpPr>
          <p:cNvPr id="515" name="Google Shape;515;p52"/>
          <p:cNvSpPr/>
          <p:nvPr/>
        </p:nvSpPr>
        <p:spPr>
          <a:xfrm>
            <a:off x="-12700" y="1162797"/>
            <a:ext cx="4041003" cy="5695203"/>
          </a:xfrm>
          <a:prstGeom prst="rect">
            <a:avLst/>
          </a:prstGeom>
          <a:solidFill>
            <a:srgbClr val="BFFF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6" name="Google Shape;516;p52"/>
          <p:cNvSpPr/>
          <p:nvPr/>
        </p:nvSpPr>
        <p:spPr>
          <a:xfrm>
            <a:off x="723901" y="1162797"/>
            <a:ext cx="2488942" cy="76760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7" name="Google Shape;517;p52"/>
          <p:cNvSpPr/>
          <p:nvPr/>
        </p:nvSpPr>
        <p:spPr>
          <a:xfrm>
            <a:off x="4028303" y="1162797"/>
            <a:ext cx="4121150" cy="5695203"/>
          </a:xfrm>
          <a:prstGeom prst="rect">
            <a:avLst/>
          </a:prstGeom>
          <a:solidFill>
            <a:srgbClr val="3FFFAC">
              <a:alpha val="6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8" name="Google Shape;518;p52"/>
          <p:cNvSpPr/>
          <p:nvPr/>
        </p:nvSpPr>
        <p:spPr>
          <a:xfrm>
            <a:off x="4813043" y="1111623"/>
            <a:ext cx="2520950" cy="86995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9" name="Google Shape;519;p52"/>
          <p:cNvSpPr/>
          <p:nvPr/>
        </p:nvSpPr>
        <p:spPr>
          <a:xfrm>
            <a:off x="8149452" y="1162797"/>
            <a:ext cx="4041003" cy="5695203"/>
          </a:xfrm>
          <a:prstGeom prst="rect">
            <a:avLst/>
          </a:prstGeom>
          <a:solidFill>
            <a:srgbClr val="3FFFA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0" name="Google Shape;520;p52"/>
          <p:cNvSpPr/>
          <p:nvPr/>
        </p:nvSpPr>
        <p:spPr>
          <a:xfrm>
            <a:off x="8909478" y="988540"/>
            <a:ext cx="2520950" cy="108730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1" name="Google Shape;521;p52"/>
          <p:cNvSpPr txBox="1"/>
          <p:nvPr/>
        </p:nvSpPr>
        <p:spPr>
          <a:xfrm>
            <a:off x="1206071" y="1346543"/>
            <a:ext cx="198531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Montserrat"/>
                <a:ea typeface="Montserrat"/>
                <a:cs typeface="Montserrat"/>
                <a:sym typeface="Montserrat"/>
              </a:rPr>
              <a:t>On-Prem</a:t>
            </a:r>
            <a:endParaRPr/>
          </a:p>
        </p:txBody>
      </p:sp>
      <p:sp>
        <p:nvSpPr>
          <p:cNvPr id="522" name="Google Shape;522;p52"/>
          <p:cNvSpPr txBox="1"/>
          <p:nvPr/>
        </p:nvSpPr>
        <p:spPr>
          <a:xfrm>
            <a:off x="5532051" y="1373372"/>
            <a:ext cx="198531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dk1"/>
                </a:solidFill>
                <a:latin typeface="Montserrat"/>
                <a:ea typeface="Montserrat"/>
                <a:cs typeface="Montserrat"/>
                <a:sym typeface="Montserrat"/>
              </a:rPr>
              <a:t>Hyb</a:t>
            </a:r>
            <a:r>
              <a:rPr b="0" i="0" lang="en-US" sz="2000" u="none" cap="none" strike="noStrike">
                <a:solidFill>
                  <a:srgbClr val="008E51"/>
                </a:solidFill>
                <a:latin typeface="Montserrat"/>
                <a:ea typeface="Montserrat"/>
                <a:cs typeface="Montserrat"/>
                <a:sym typeface="Montserrat"/>
              </a:rPr>
              <a:t>rid</a:t>
            </a:r>
            <a:endParaRPr/>
          </a:p>
        </p:txBody>
      </p:sp>
      <p:sp>
        <p:nvSpPr>
          <p:cNvPr id="523" name="Google Shape;523;p52"/>
          <p:cNvSpPr txBox="1"/>
          <p:nvPr/>
        </p:nvSpPr>
        <p:spPr>
          <a:xfrm>
            <a:off x="9582320" y="1373372"/>
            <a:ext cx="198531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8E51"/>
                </a:solidFill>
                <a:latin typeface="Montserrat"/>
                <a:ea typeface="Montserrat"/>
                <a:cs typeface="Montserrat"/>
                <a:sym typeface="Montserrat"/>
              </a:rPr>
              <a:t>Remote</a:t>
            </a:r>
            <a:endParaRPr/>
          </a:p>
        </p:txBody>
      </p:sp>
      <p:sp>
        <p:nvSpPr>
          <p:cNvPr id="524" name="Google Shape;524;p52"/>
          <p:cNvSpPr/>
          <p:nvPr/>
        </p:nvSpPr>
        <p:spPr>
          <a:xfrm>
            <a:off x="226756" y="2446636"/>
            <a:ext cx="119105" cy="605481"/>
          </a:xfrm>
          <a:prstGeom prst="rect">
            <a:avLst/>
          </a:prstGeom>
          <a:solidFill>
            <a:srgbClr val="65FFBD">
              <a:alpha val="4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5" name="Google Shape;525;p52"/>
          <p:cNvSpPr/>
          <p:nvPr/>
        </p:nvSpPr>
        <p:spPr>
          <a:xfrm>
            <a:off x="304672" y="2809102"/>
            <a:ext cx="119105" cy="238898"/>
          </a:xfrm>
          <a:prstGeom prst="rect">
            <a:avLst/>
          </a:prstGeom>
          <a:solidFill>
            <a:srgbClr val="65FFBD">
              <a:alpha val="4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6" name="Google Shape;526;p52"/>
          <p:cNvSpPr txBox="1"/>
          <p:nvPr/>
        </p:nvSpPr>
        <p:spPr>
          <a:xfrm>
            <a:off x="1878390" y="264176"/>
            <a:ext cx="789183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000000"/>
                </a:solidFill>
                <a:latin typeface="Montserrat Medium"/>
                <a:ea typeface="Montserrat Medium"/>
                <a:cs typeface="Montserrat Medium"/>
                <a:sym typeface="Montserrat Medium"/>
              </a:rPr>
              <a:t>Something to consider before you go </a:t>
            </a:r>
            <a:endParaRPr/>
          </a:p>
        </p:txBody>
      </p:sp>
      <p:pic>
        <p:nvPicPr>
          <p:cNvPr descr="City outline" id="527" name="Google Shape;527;p52"/>
          <p:cNvPicPr preferRelativeResize="0"/>
          <p:nvPr/>
        </p:nvPicPr>
        <p:blipFill rotWithShape="1">
          <a:blip r:embed="rId3">
            <a:alphaModFix/>
          </a:blip>
          <a:srcRect b="0" l="0" r="0" t="0"/>
          <a:stretch/>
        </p:blipFill>
        <p:spPr>
          <a:xfrm>
            <a:off x="1550601" y="5813854"/>
            <a:ext cx="914400" cy="914400"/>
          </a:xfrm>
          <a:prstGeom prst="rect">
            <a:avLst/>
          </a:prstGeom>
          <a:noFill/>
          <a:ln>
            <a:noFill/>
          </a:ln>
        </p:spPr>
      </p:pic>
      <p:pic>
        <p:nvPicPr>
          <p:cNvPr descr="Work from home Wi-Fi with solid fill" id="528" name="Google Shape;528;p52"/>
          <p:cNvPicPr preferRelativeResize="0"/>
          <p:nvPr/>
        </p:nvPicPr>
        <p:blipFill rotWithShape="1">
          <a:blip r:embed="rId4">
            <a:alphaModFix/>
          </a:blip>
          <a:srcRect b="0" l="0" r="0" t="0"/>
          <a:stretch/>
        </p:blipFill>
        <p:spPr>
          <a:xfrm>
            <a:off x="4843763" y="5909619"/>
            <a:ext cx="722870" cy="722870"/>
          </a:xfrm>
          <a:prstGeom prst="rect">
            <a:avLst/>
          </a:prstGeom>
          <a:noFill/>
          <a:ln>
            <a:noFill/>
          </a:ln>
        </p:spPr>
      </p:pic>
      <p:pic>
        <p:nvPicPr>
          <p:cNvPr descr="City outline" id="529" name="Google Shape;529;p52"/>
          <p:cNvPicPr preferRelativeResize="0"/>
          <p:nvPr/>
        </p:nvPicPr>
        <p:blipFill rotWithShape="1">
          <a:blip r:embed="rId5">
            <a:alphaModFix/>
          </a:blip>
          <a:srcRect b="0" l="0" r="0" t="0"/>
          <a:stretch/>
        </p:blipFill>
        <p:spPr>
          <a:xfrm>
            <a:off x="6236387" y="5813854"/>
            <a:ext cx="914400" cy="914400"/>
          </a:xfrm>
          <a:prstGeom prst="rect">
            <a:avLst/>
          </a:prstGeom>
          <a:noFill/>
          <a:ln>
            <a:noFill/>
          </a:ln>
        </p:spPr>
      </p:pic>
      <p:pic>
        <p:nvPicPr>
          <p:cNvPr descr="Transfer with solid fill" id="530" name="Google Shape;530;p52"/>
          <p:cNvPicPr preferRelativeResize="0"/>
          <p:nvPr/>
        </p:nvPicPr>
        <p:blipFill rotWithShape="1">
          <a:blip r:embed="rId6">
            <a:alphaModFix/>
          </a:blip>
          <a:srcRect b="0" l="0" r="0" t="0"/>
          <a:stretch/>
        </p:blipFill>
        <p:spPr>
          <a:xfrm>
            <a:off x="5766486" y="6139248"/>
            <a:ext cx="391297" cy="391297"/>
          </a:xfrm>
          <a:prstGeom prst="rect">
            <a:avLst/>
          </a:prstGeom>
          <a:noFill/>
          <a:ln>
            <a:noFill/>
          </a:ln>
        </p:spPr>
      </p:pic>
      <p:pic>
        <p:nvPicPr>
          <p:cNvPr descr="Mailbox with solid fill" id="531" name="Google Shape;531;p52"/>
          <p:cNvPicPr preferRelativeResize="0"/>
          <p:nvPr/>
        </p:nvPicPr>
        <p:blipFill rotWithShape="1">
          <a:blip r:embed="rId7">
            <a:alphaModFix/>
          </a:blip>
          <a:srcRect b="0" l="0" r="0" t="0"/>
          <a:stretch/>
        </p:blipFill>
        <p:spPr>
          <a:xfrm>
            <a:off x="10444205" y="6530545"/>
            <a:ext cx="261551" cy="261551"/>
          </a:xfrm>
          <a:prstGeom prst="rect">
            <a:avLst/>
          </a:prstGeom>
          <a:noFill/>
          <a:ln>
            <a:noFill/>
          </a:ln>
        </p:spPr>
      </p:pic>
      <p:pic>
        <p:nvPicPr>
          <p:cNvPr descr="Suburban scene with solid fill" id="532" name="Google Shape;532;p52"/>
          <p:cNvPicPr preferRelativeResize="0"/>
          <p:nvPr/>
        </p:nvPicPr>
        <p:blipFill rotWithShape="1">
          <a:blip r:embed="rId8">
            <a:alphaModFix/>
          </a:blip>
          <a:srcRect b="0" l="0" r="0" t="0"/>
          <a:stretch/>
        </p:blipFill>
        <p:spPr>
          <a:xfrm>
            <a:off x="9857088" y="5770893"/>
            <a:ext cx="914400" cy="914400"/>
          </a:xfrm>
          <a:prstGeom prst="rect">
            <a:avLst/>
          </a:prstGeom>
          <a:noFill/>
          <a:ln>
            <a:noFill/>
          </a:ln>
        </p:spPr>
      </p:pic>
      <p:cxnSp>
        <p:nvCxnSpPr>
          <p:cNvPr id="533" name="Google Shape;533;p52"/>
          <p:cNvCxnSpPr/>
          <p:nvPr/>
        </p:nvCxnSpPr>
        <p:spPr>
          <a:xfrm flipH="1">
            <a:off x="10574980" y="6745558"/>
            <a:ext cx="1" cy="79490"/>
          </a:xfrm>
          <a:prstGeom prst="straightConnector1">
            <a:avLst/>
          </a:prstGeom>
          <a:noFill/>
          <a:ln cap="flat" cmpd="sng" w="22225">
            <a:solidFill>
              <a:srgbClr val="EFCA2D"/>
            </a:solidFill>
            <a:prstDash val="solid"/>
            <a:round/>
            <a:headEnd len="sm" w="sm" type="none"/>
            <a:tailEnd len="sm" w="sm" type="none"/>
          </a:ln>
        </p:spPr>
      </p:cxnSp>
      <p:sp>
        <p:nvSpPr>
          <p:cNvPr id="534" name="Google Shape;534;p52"/>
          <p:cNvSpPr txBox="1"/>
          <p:nvPr/>
        </p:nvSpPr>
        <p:spPr>
          <a:xfrm>
            <a:off x="548423" y="2431127"/>
            <a:ext cx="34019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Highest face-to-face communication </a:t>
            </a:r>
            <a:endParaRPr/>
          </a:p>
        </p:txBody>
      </p:sp>
      <p:sp>
        <p:nvSpPr>
          <p:cNvPr id="535" name="Google Shape;535;p52"/>
          <p:cNvSpPr/>
          <p:nvPr/>
        </p:nvSpPr>
        <p:spPr>
          <a:xfrm>
            <a:off x="226756" y="3214239"/>
            <a:ext cx="119105" cy="605481"/>
          </a:xfrm>
          <a:prstGeom prst="rect">
            <a:avLst/>
          </a:prstGeom>
          <a:solidFill>
            <a:srgbClr val="65FFBD">
              <a:alpha val="4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6" name="Google Shape;536;p52"/>
          <p:cNvSpPr/>
          <p:nvPr/>
        </p:nvSpPr>
        <p:spPr>
          <a:xfrm>
            <a:off x="304672" y="3576705"/>
            <a:ext cx="119105" cy="238898"/>
          </a:xfrm>
          <a:prstGeom prst="rect">
            <a:avLst/>
          </a:prstGeom>
          <a:solidFill>
            <a:srgbClr val="65FFBD">
              <a:alpha val="4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7" name="Google Shape;537;p52"/>
          <p:cNvSpPr txBox="1"/>
          <p:nvPr/>
        </p:nvSpPr>
        <p:spPr>
          <a:xfrm>
            <a:off x="548423" y="3292383"/>
            <a:ext cx="340196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8E51"/>
                </a:solidFill>
                <a:latin typeface="Arial"/>
                <a:ea typeface="Arial"/>
                <a:cs typeface="Arial"/>
                <a:sym typeface="Arial"/>
              </a:rPr>
              <a:t>Employees in the UK/US reported a better sense of community when on prem </a:t>
            </a:r>
            <a:endParaRPr/>
          </a:p>
        </p:txBody>
      </p:sp>
      <p:sp>
        <p:nvSpPr>
          <p:cNvPr id="538" name="Google Shape;538;p52"/>
          <p:cNvSpPr txBox="1"/>
          <p:nvPr/>
        </p:nvSpPr>
        <p:spPr>
          <a:xfrm>
            <a:off x="548423" y="2738904"/>
            <a:ext cx="34019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More reported creative meetings</a:t>
            </a:r>
            <a:endParaRPr/>
          </a:p>
        </p:txBody>
      </p:sp>
      <p:sp>
        <p:nvSpPr>
          <p:cNvPr id="539" name="Google Shape;539;p52"/>
          <p:cNvSpPr/>
          <p:nvPr/>
        </p:nvSpPr>
        <p:spPr>
          <a:xfrm>
            <a:off x="226756" y="4188757"/>
            <a:ext cx="119105" cy="605481"/>
          </a:xfrm>
          <a:prstGeom prst="rect">
            <a:avLst/>
          </a:prstGeom>
          <a:solidFill>
            <a:srgbClr val="FFC000">
              <a:alpha val="4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0" name="Google Shape;540;p52"/>
          <p:cNvSpPr/>
          <p:nvPr/>
        </p:nvSpPr>
        <p:spPr>
          <a:xfrm>
            <a:off x="304672" y="4551223"/>
            <a:ext cx="119105" cy="238898"/>
          </a:xfrm>
          <a:prstGeom prst="rect">
            <a:avLst/>
          </a:prstGeom>
          <a:solidFill>
            <a:srgbClr val="FFC000">
              <a:alpha val="4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1" name="Google Shape;541;p52"/>
          <p:cNvSpPr txBox="1"/>
          <p:nvPr/>
        </p:nvSpPr>
        <p:spPr>
          <a:xfrm>
            <a:off x="589613" y="4188757"/>
            <a:ext cx="34019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Higher avg auditory stimulus </a:t>
            </a:r>
            <a:endParaRPr/>
          </a:p>
        </p:txBody>
      </p:sp>
      <p:sp>
        <p:nvSpPr>
          <p:cNvPr id="542" name="Google Shape;542;p52"/>
          <p:cNvSpPr/>
          <p:nvPr/>
        </p:nvSpPr>
        <p:spPr>
          <a:xfrm>
            <a:off x="252050" y="4956738"/>
            <a:ext cx="119105" cy="605481"/>
          </a:xfrm>
          <a:prstGeom prst="rect">
            <a:avLst/>
          </a:prstGeom>
          <a:solidFill>
            <a:srgbClr val="FFC000">
              <a:alpha val="4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3" name="Google Shape;543;p52"/>
          <p:cNvSpPr/>
          <p:nvPr/>
        </p:nvSpPr>
        <p:spPr>
          <a:xfrm>
            <a:off x="329966" y="5319204"/>
            <a:ext cx="119105" cy="238898"/>
          </a:xfrm>
          <a:prstGeom prst="rect">
            <a:avLst/>
          </a:prstGeom>
          <a:solidFill>
            <a:srgbClr val="FFC000">
              <a:alpha val="4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4" name="Google Shape;544;p52"/>
          <p:cNvSpPr txBox="1"/>
          <p:nvPr/>
        </p:nvSpPr>
        <p:spPr>
          <a:xfrm>
            <a:off x="578882" y="4931996"/>
            <a:ext cx="3401964"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926F00"/>
                </a:solidFill>
                <a:latin typeface="Arial"/>
                <a:ea typeface="Arial"/>
                <a:cs typeface="Arial"/>
                <a:sym typeface="Arial"/>
              </a:rPr>
              <a:t>A common complaint from DS employees on Glassdoor in 2019 was not having enough time for developing in the office</a:t>
            </a:r>
            <a:endParaRPr/>
          </a:p>
        </p:txBody>
      </p:sp>
      <p:sp>
        <p:nvSpPr>
          <p:cNvPr id="545" name="Google Shape;545;p52"/>
          <p:cNvSpPr txBox="1"/>
          <p:nvPr/>
        </p:nvSpPr>
        <p:spPr>
          <a:xfrm>
            <a:off x="585317" y="4476288"/>
            <a:ext cx="34019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Daily transportation</a:t>
            </a:r>
            <a:endParaRPr/>
          </a:p>
        </p:txBody>
      </p:sp>
      <p:sp>
        <p:nvSpPr>
          <p:cNvPr id="546" name="Google Shape;546;p52"/>
          <p:cNvSpPr/>
          <p:nvPr/>
        </p:nvSpPr>
        <p:spPr>
          <a:xfrm>
            <a:off x="4262488" y="2464512"/>
            <a:ext cx="119105" cy="605481"/>
          </a:xfrm>
          <a:prstGeom prst="rect">
            <a:avLst/>
          </a:prstGeom>
          <a:solidFill>
            <a:srgbClr val="00EE88">
              <a:alpha val="4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7" name="Google Shape;547;p52"/>
          <p:cNvSpPr/>
          <p:nvPr/>
        </p:nvSpPr>
        <p:spPr>
          <a:xfrm>
            <a:off x="4327311" y="2663119"/>
            <a:ext cx="119105" cy="238898"/>
          </a:xfrm>
          <a:prstGeom prst="rect">
            <a:avLst/>
          </a:prstGeom>
          <a:solidFill>
            <a:srgbClr val="00EE88">
              <a:alpha val="4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8" name="Google Shape;548;p52"/>
          <p:cNvSpPr txBox="1"/>
          <p:nvPr/>
        </p:nvSpPr>
        <p:spPr>
          <a:xfrm>
            <a:off x="4584155" y="2449003"/>
            <a:ext cx="34019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Mix of office vs home biases</a:t>
            </a:r>
            <a:endParaRPr/>
          </a:p>
        </p:txBody>
      </p:sp>
      <p:sp>
        <p:nvSpPr>
          <p:cNvPr id="549" name="Google Shape;549;p52"/>
          <p:cNvSpPr/>
          <p:nvPr/>
        </p:nvSpPr>
        <p:spPr>
          <a:xfrm>
            <a:off x="4262488" y="3232115"/>
            <a:ext cx="119105" cy="605481"/>
          </a:xfrm>
          <a:prstGeom prst="rect">
            <a:avLst/>
          </a:prstGeom>
          <a:solidFill>
            <a:srgbClr val="00EE88">
              <a:alpha val="4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0" name="Google Shape;550;p52"/>
          <p:cNvSpPr/>
          <p:nvPr/>
        </p:nvSpPr>
        <p:spPr>
          <a:xfrm>
            <a:off x="4316927" y="3428794"/>
            <a:ext cx="119105" cy="238898"/>
          </a:xfrm>
          <a:prstGeom prst="rect">
            <a:avLst/>
          </a:prstGeom>
          <a:solidFill>
            <a:srgbClr val="00EE88">
              <a:alpha val="4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1" name="Google Shape;551;p52"/>
          <p:cNvSpPr txBox="1"/>
          <p:nvPr/>
        </p:nvSpPr>
        <p:spPr>
          <a:xfrm>
            <a:off x="4584155" y="3310259"/>
            <a:ext cx="340196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8E51"/>
                </a:solidFill>
                <a:latin typeface="Arial"/>
                <a:ea typeface="Arial"/>
                <a:cs typeface="Arial"/>
                <a:sym typeface="Arial"/>
              </a:rPr>
              <a:t>The tech-sector reported the hybrid model as preferred for team building   </a:t>
            </a:r>
            <a:endParaRPr/>
          </a:p>
        </p:txBody>
      </p:sp>
      <p:sp>
        <p:nvSpPr>
          <p:cNvPr id="552" name="Google Shape;552;p52"/>
          <p:cNvSpPr/>
          <p:nvPr/>
        </p:nvSpPr>
        <p:spPr>
          <a:xfrm>
            <a:off x="4262488" y="4206633"/>
            <a:ext cx="119105" cy="605481"/>
          </a:xfrm>
          <a:prstGeom prst="rect">
            <a:avLst/>
          </a:prstGeom>
          <a:solidFill>
            <a:srgbClr val="FFC000">
              <a:alpha val="4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3" name="Google Shape;553;p52"/>
          <p:cNvSpPr/>
          <p:nvPr/>
        </p:nvSpPr>
        <p:spPr>
          <a:xfrm>
            <a:off x="4316927" y="4402339"/>
            <a:ext cx="119105" cy="238898"/>
          </a:xfrm>
          <a:prstGeom prst="rect">
            <a:avLst/>
          </a:prstGeom>
          <a:solidFill>
            <a:srgbClr val="FFC000">
              <a:alpha val="4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4" name="Google Shape;554;p52"/>
          <p:cNvSpPr txBox="1"/>
          <p:nvPr/>
        </p:nvSpPr>
        <p:spPr>
          <a:xfrm>
            <a:off x="4625345" y="4206633"/>
            <a:ext cx="34019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Less consistency for habit building</a:t>
            </a:r>
            <a:endParaRPr/>
          </a:p>
        </p:txBody>
      </p:sp>
      <p:sp>
        <p:nvSpPr>
          <p:cNvPr id="555" name="Google Shape;555;p52"/>
          <p:cNvSpPr/>
          <p:nvPr/>
        </p:nvSpPr>
        <p:spPr>
          <a:xfrm>
            <a:off x="4269470" y="4974614"/>
            <a:ext cx="119105" cy="605481"/>
          </a:xfrm>
          <a:prstGeom prst="rect">
            <a:avLst/>
          </a:prstGeom>
          <a:solidFill>
            <a:srgbClr val="FFC000">
              <a:alpha val="4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6" name="Google Shape;556;p52"/>
          <p:cNvSpPr/>
          <p:nvPr/>
        </p:nvSpPr>
        <p:spPr>
          <a:xfrm>
            <a:off x="4316927" y="5169662"/>
            <a:ext cx="119105" cy="238898"/>
          </a:xfrm>
          <a:prstGeom prst="rect">
            <a:avLst/>
          </a:prstGeom>
          <a:solidFill>
            <a:srgbClr val="FFC000">
              <a:alpha val="4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7" name="Google Shape;557;p52"/>
          <p:cNvSpPr txBox="1"/>
          <p:nvPr/>
        </p:nvSpPr>
        <p:spPr>
          <a:xfrm>
            <a:off x="4614614" y="4949872"/>
            <a:ext cx="3401964"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926F00"/>
                </a:solidFill>
                <a:latin typeface="Arial"/>
                <a:ea typeface="Arial"/>
                <a:cs typeface="Arial"/>
                <a:sym typeface="Arial"/>
              </a:rPr>
              <a:t>While the hybrid model has done well within teams, there is evidence as to weakened interaction between teams</a:t>
            </a:r>
            <a:endParaRPr/>
          </a:p>
        </p:txBody>
      </p:sp>
      <p:sp>
        <p:nvSpPr>
          <p:cNvPr id="558" name="Google Shape;558;p52"/>
          <p:cNvSpPr txBox="1"/>
          <p:nvPr/>
        </p:nvSpPr>
        <p:spPr>
          <a:xfrm>
            <a:off x="4621049" y="4494164"/>
            <a:ext cx="34019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Individual’s routines tend to diverge </a:t>
            </a:r>
            <a:endParaRPr/>
          </a:p>
        </p:txBody>
      </p:sp>
      <p:sp>
        <p:nvSpPr>
          <p:cNvPr id="559" name="Google Shape;559;p52"/>
          <p:cNvSpPr txBox="1"/>
          <p:nvPr/>
        </p:nvSpPr>
        <p:spPr>
          <a:xfrm>
            <a:off x="4584155" y="2446636"/>
            <a:ext cx="34019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Mix of office vs home biases</a:t>
            </a:r>
            <a:endParaRPr/>
          </a:p>
        </p:txBody>
      </p:sp>
      <p:sp>
        <p:nvSpPr>
          <p:cNvPr id="560" name="Google Shape;560;p52"/>
          <p:cNvSpPr txBox="1"/>
          <p:nvPr/>
        </p:nvSpPr>
        <p:spPr>
          <a:xfrm>
            <a:off x="4584155" y="2748129"/>
            <a:ext cx="34019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Work-life balance polls favor hybrid split</a:t>
            </a:r>
            <a:endParaRPr/>
          </a:p>
        </p:txBody>
      </p:sp>
      <p:sp>
        <p:nvSpPr>
          <p:cNvPr id="561" name="Google Shape;561;p52"/>
          <p:cNvSpPr/>
          <p:nvPr/>
        </p:nvSpPr>
        <p:spPr>
          <a:xfrm>
            <a:off x="8353179" y="2464512"/>
            <a:ext cx="119105" cy="605481"/>
          </a:xfrm>
          <a:prstGeom prst="rect">
            <a:avLst/>
          </a:prstGeom>
          <a:solidFill>
            <a:srgbClr val="00A45E">
              <a:alpha val="4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2" name="Google Shape;562;p52"/>
          <p:cNvSpPr txBox="1"/>
          <p:nvPr/>
        </p:nvSpPr>
        <p:spPr>
          <a:xfrm>
            <a:off x="8674846" y="2449003"/>
            <a:ext cx="34019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Increased time allocation </a:t>
            </a:r>
            <a:endParaRPr/>
          </a:p>
        </p:txBody>
      </p:sp>
      <p:sp>
        <p:nvSpPr>
          <p:cNvPr id="563" name="Google Shape;563;p52"/>
          <p:cNvSpPr/>
          <p:nvPr/>
        </p:nvSpPr>
        <p:spPr>
          <a:xfrm>
            <a:off x="8353179" y="3232115"/>
            <a:ext cx="119105" cy="605481"/>
          </a:xfrm>
          <a:prstGeom prst="rect">
            <a:avLst/>
          </a:prstGeom>
          <a:solidFill>
            <a:srgbClr val="00A45E">
              <a:alpha val="4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4" name="Google Shape;564;p52"/>
          <p:cNvSpPr txBox="1"/>
          <p:nvPr/>
        </p:nvSpPr>
        <p:spPr>
          <a:xfrm>
            <a:off x="8674846" y="3310259"/>
            <a:ext cx="340196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8E51"/>
                </a:solidFill>
                <a:latin typeface="Arial"/>
                <a:ea typeface="Arial"/>
                <a:cs typeface="Arial"/>
                <a:sym typeface="Arial"/>
              </a:rPr>
              <a:t>Workers across technical disciplines cite remote work as accelerating their output</a:t>
            </a:r>
            <a:endParaRPr/>
          </a:p>
        </p:txBody>
      </p:sp>
      <p:sp>
        <p:nvSpPr>
          <p:cNvPr id="565" name="Google Shape;565;p52"/>
          <p:cNvSpPr txBox="1"/>
          <p:nvPr/>
        </p:nvSpPr>
        <p:spPr>
          <a:xfrm>
            <a:off x="8674846" y="2754441"/>
            <a:ext cx="34019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a:p>
        </p:txBody>
      </p:sp>
      <p:sp>
        <p:nvSpPr>
          <p:cNvPr id="566" name="Google Shape;566;p52"/>
          <p:cNvSpPr/>
          <p:nvPr/>
        </p:nvSpPr>
        <p:spPr>
          <a:xfrm>
            <a:off x="8353179" y="4206633"/>
            <a:ext cx="119105" cy="605481"/>
          </a:xfrm>
          <a:prstGeom prst="rect">
            <a:avLst/>
          </a:prstGeom>
          <a:solidFill>
            <a:srgbClr val="FFC000">
              <a:alpha val="4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7" name="Google Shape;567;p52"/>
          <p:cNvSpPr txBox="1"/>
          <p:nvPr/>
        </p:nvSpPr>
        <p:spPr>
          <a:xfrm>
            <a:off x="8716036" y="4206633"/>
            <a:ext cx="34019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Less reinforcement signals for support</a:t>
            </a:r>
            <a:endParaRPr/>
          </a:p>
        </p:txBody>
      </p:sp>
      <p:sp>
        <p:nvSpPr>
          <p:cNvPr id="568" name="Google Shape;568;p52"/>
          <p:cNvSpPr/>
          <p:nvPr/>
        </p:nvSpPr>
        <p:spPr>
          <a:xfrm>
            <a:off x="8350808" y="4986371"/>
            <a:ext cx="119105" cy="605481"/>
          </a:xfrm>
          <a:prstGeom prst="rect">
            <a:avLst/>
          </a:prstGeom>
          <a:solidFill>
            <a:srgbClr val="FFC000">
              <a:alpha val="4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9" name="Google Shape;569;p52"/>
          <p:cNvSpPr txBox="1"/>
          <p:nvPr/>
        </p:nvSpPr>
        <p:spPr>
          <a:xfrm>
            <a:off x="8705305" y="4949872"/>
            <a:ext cx="340196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926F00"/>
                </a:solidFill>
                <a:latin typeface="Arial"/>
                <a:ea typeface="Arial"/>
                <a:cs typeface="Arial"/>
                <a:sym typeface="Arial"/>
              </a:rPr>
              <a:t>There is a growing split of workers who find at-home environments</a:t>
            </a:r>
            <a:endParaRPr/>
          </a:p>
        </p:txBody>
      </p:sp>
      <p:sp>
        <p:nvSpPr>
          <p:cNvPr id="570" name="Google Shape;570;p52"/>
          <p:cNvSpPr/>
          <p:nvPr/>
        </p:nvSpPr>
        <p:spPr>
          <a:xfrm>
            <a:off x="8402122" y="2551504"/>
            <a:ext cx="163333" cy="257067"/>
          </a:xfrm>
          <a:prstGeom prst="ellipse">
            <a:avLst/>
          </a:prstGeom>
          <a:solidFill>
            <a:srgbClr val="22D58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1" name="Google Shape;571;p52"/>
          <p:cNvSpPr/>
          <p:nvPr/>
        </p:nvSpPr>
        <p:spPr>
          <a:xfrm>
            <a:off x="8402122" y="3314802"/>
            <a:ext cx="163333" cy="257067"/>
          </a:xfrm>
          <a:prstGeom prst="ellipse">
            <a:avLst/>
          </a:prstGeom>
          <a:solidFill>
            <a:srgbClr val="22D58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2" name="Google Shape;572;p52"/>
          <p:cNvSpPr/>
          <p:nvPr/>
        </p:nvSpPr>
        <p:spPr>
          <a:xfrm>
            <a:off x="8394913" y="4294156"/>
            <a:ext cx="163333" cy="257067"/>
          </a:xfrm>
          <a:prstGeom prst="ellipse">
            <a:avLst/>
          </a:prstGeom>
          <a:solidFill>
            <a:srgbClr val="99E1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3" name="Google Shape;573;p52"/>
          <p:cNvSpPr/>
          <p:nvPr/>
        </p:nvSpPr>
        <p:spPr>
          <a:xfrm>
            <a:off x="8394913" y="5075557"/>
            <a:ext cx="163333" cy="257067"/>
          </a:xfrm>
          <a:prstGeom prst="ellipse">
            <a:avLst/>
          </a:prstGeom>
          <a:solidFill>
            <a:srgbClr val="99E1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4" name="Google Shape;574;p52"/>
          <p:cNvSpPr txBox="1"/>
          <p:nvPr/>
        </p:nvSpPr>
        <p:spPr>
          <a:xfrm>
            <a:off x="8677598" y="2754413"/>
            <a:ext cx="34019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Transportation is unnecessary</a:t>
            </a:r>
            <a:endParaRPr/>
          </a:p>
        </p:txBody>
      </p:sp>
      <p:sp>
        <p:nvSpPr>
          <p:cNvPr id="575" name="Google Shape;575;p52"/>
          <p:cNvSpPr txBox="1"/>
          <p:nvPr/>
        </p:nvSpPr>
        <p:spPr>
          <a:xfrm>
            <a:off x="8717212" y="4491497"/>
            <a:ext cx="34019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Increased emotional alienation of labor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7"/>
          <p:cNvSpPr txBox="1"/>
          <p:nvPr>
            <p:ph type="ctrTitle"/>
          </p:nvPr>
        </p:nvSpPr>
        <p:spPr>
          <a:xfrm>
            <a:off x="701100" y="685831"/>
            <a:ext cx="5029144" cy="457194"/>
          </a:xfrm>
          <a:prstGeom prst="rect">
            <a:avLst/>
          </a:prstGeom>
          <a:noFill/>
          <a:ln>
            <a:noFill/>
          </a:ln>
        </p:spPr>
        <p:txBody>
          <a:bodyPr anchorCtr="0" anchor="ctr" bIns="0" lIns="91425" spcFirstLastPara="1" rIns="91425" wrap="square" tIns="0">
            <a:noAutofit/>
          </a:bodyPr>
          <a:lstStyle/>
          <a:p>
            <a:pPr indent="0" lvl="0" marL="0" rtl="0" algn="l">
              <a:lnSpc>
                <a:spcPct val="90000"/>
              </a:lnSpc>
              <a:spcBef>
                <a:spcPts val="0"/>
              </a:spcBef>
              <a:spcAft>
                <a:spcPts val="0"/>
              </a:spcAft>
              <a:buClr>
                <a:srgbClr val="231F20"/>
              </a:buClr>
              <a:buSzPts val="2400"/>
              <a:buFont typeface="Montserrat"/>
              <a:buNone/>
            </a:pPr>
            <a:r>
              <a:rPr lang="en-US"/>
              <a:t>Skills</a:t>
            </a:r>
            <a:endParaRPr/>
          </a:p>
        </p:txBody>
      </p:sp>
      <p:sp>
        <p:nvSpPr>
          <p:cNvPr id="111" name="Google Shape;111;p7"/>
          <p:cNvSpPr txBox="1"/>
          <p:nvPr>
            <p:ph idx="1" type="subTitle"/>
          </p:nvPr>
        </p:nvSpPr>
        <p:spPr>
          <a:xfrm>
            <a:off x="701100" y="1692945"/>
            <a:ext cx="5029200" cy="11760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SzPts val="2000"/>
              <a:buNone/>
            </a:pPr>
            <a:r>
              <a:rPr lang="en-US"/>
              <a:t>How can I understand which skills map to specific roles I see in the market?</a:t>
            </a:r>
            <a:endParaRPr/>
          </a:p>
        </p:txBody>
      </p:sp>
      <p:sp>
        <p:nvSpPr>
          <p:cNvPr id="112" name="Google Shape;112;p7"/>
          <p:cNvSpPr txBox="1"/>
          <p:nvPr>
            <p:ph idx="2" type="body"/>
          </p:nvPr>
        </p:nvSpPr>
        <p:spPr>
          <a:xfrm>
            <a:off x="701098" y="3063247"/>
            <a:ext cx="5029145" cy="2194534"/>
          </a:xfrm>
          <a:prstGeom prst="rect">
            <a:avLst/>
          </a:prstGeom>
          <a:noFill/>
          <a:ln>
            <a:noFill/>
          </a:ln>
        </p:spPr>
        <p:txBody>
          <a:bodyPr anchorCtr="0" anchor="t" bIns="0" lIns="0" spcFirstLastPara="1" rIns="0" wrap="square" tIns="0">
            <a:noAutofit/>
          </a:bodyPr>
          <a:lstStyle/>
          <a:p>
            <a:pPr indent="0" lvl="0" marL="0" rtl="0" algn="just">
              <a:lnSpc>
                <a:spcPct val="124000"/>
              </a:lnSpc>
              <a:spcBef>
                <a:spcPts val="0"/>
              </a:spcBef>
              <a:spcAft>
                <a:spcPts val="0"/>
              </a:spcAft>
              <a:buSzPts val="1100"/>
              <a:buNone/>
            </a:pPr>
            <a:r>
              <a:rPr lang="en-US"/>
              <a:t>Data Science still contains </a:t>
            </a:r>
            <a:r>
              <a:rPr b="1" lang="en-US"/>
              <a:t>more task diversity </a:t>
            </a:r>
            <a:r>
              <a:rPr lang="en-US"/>
              <a:t>than most other fields of work</a:t>
            </a:r>
            <a:endParaRPr/>
          </a:p>
          <a:p>
            <a:pPr indent="0" lvl="0" marL="0" rtl="0" algn="just">
              <a:lnSpc>
                <a:spcPct val="124000"/>
              </a:lnSpc>
              <a:spcBef>
                <a:spcPts val="2000"/>
              </a:spcBef>
              <a:spcAft>
                <a:spcPts val="0"/>
              </a:spcAft>
              <a:buSzPts val="1100"/>
              <a:buNone/>
            </a:pPr>
            <a:r>
              <a:rPr lang="en-US"/>
              <a:t>The relevant skills alter highly from </a:t>
            </a:r>
            <a:r>
              <a:rPr b="1" lang="en-US"/>
              <a:t>domain-to-domain</a:t>
            </a:r>
            <a:endParaRPr b="1"/>
          </a:p>
          <a:p>
            <a:pPr indent="0" lvl="0" marL="0" rtl="0" algn="just">
              <a:lnSpc>
                <a:spcPct val="124000"/>
              </a:lnSpc>
              <a:spcBef>
                <a:spcPts val="2000"/>
              </a:spcBef>
              <a:spcAft>
                <a:spcPts val="0"/>
              </a:spcAft>
              <a:buSzPts val="1100"/>
              <a:buNone/>
            </a:pPr>
            <a:r>
              <a:rPr lang="en-US"/>
              <a:t>There exists </a:t>
            </a:r>
            <a:r>
              <a:rPr b="1" lang="en-US"/>
              <a:t>certain tools which cover more </a:t>
            </a:r>
            <a:r>
              <a:rPr lang="en-US"/>
              <a:t>territory of use</a:t>
            </a:r>
            <a:endParaRPr/>
          </a:p>
          <a:p>
            <a:pPr indent="0" lvl="0" marL="0" rtl="0" algn="just">
              <a:lnSpc>
                <a:spcPct val="124000"/>
              </a:lnSpc>
              <a:spcBef>
                <a:spcPts val="2000"/>
              </a:spcBef>
              <a:spcAft>
                <a:spcPts val="0"/>
              </a:spcAft>
              <a:buSzPts val="1100"/>
              <a:buNone/>
            </a:pPr>
            <a:r>
              <a:rPr lang="en-US"/>
              <a:t>Trends in AI are hard to follow due to the wide range of performed functions. The </a:t>
            </a:r>
            <a:r>
              <a:rPr b="1" lang="en-US"/>
              <a:t>general trends move with Big Tech</a:t>
            </a:r>
            <a:endParaRPr/>
          </a:p>
          <a:p>
            <a:pPr indent="0" lvl="0" marL="0" rtl="0" algn="just">
              <a:lnSpc>
                <a:spcPct val="124000"/>
              </a:lnSpc>
              <a:spcBef>
                <a:spcPts val="2000"/>
              </a:spcBef>
              <a:spcAft>
                <a:spcPts val="0"/>
              </a:spcAft>
              <a:buSzPts val="1100"/>
              <a:buNone/>
            </a:pPr>
            <a:r>
              <a:t/>
            </a:r>
            <a:endParaRPr b="1"/>
          </a:p>
          <a:p>
            <a:pPr indent="0" lvl="0" marL="0" rtl="0" algn="just">
              <a:lnSpc>
                <a:spcPct val="124000"/>
              </a:lnSpc>
              <a:spcBef>
                <a:spcPts val="2000"/>
              </a:spcBef>
              <a:spcAft>
                <a:spcPts val="0"/>
              </a:spcAft>
              <a:buSzPts val="1100"/>
              <a:buNone/>
            </a:pPr>
            <a:r>
              <a:t/>
            </a:r>
            <a:endParaRPr/>
          </a:p>
          <a:p>
            <a:pPr indent="0" lvl="0" marL="0" rtl="0" algn="just">
              <a:lnSpc>
                <a:spcPct val="124000"/>
              </a:lnSpc>
              <a:spcBef>
                <a:spcPts val="2000"/>
              </a:spcBef>
              <a:spcAft>
                <a:spcPts val="0"/>
              </a:spcAft>
              <a:buSzPts val="1100"/>
              <a:buNone/>
            </a:pPr>
            <a:r>
              <a:t/>
            </a:r>
            <a:endParaRPr/>
          </a:p>
        </p:txBody>
      </p:sp>
      <p:pic>
        <p:nvPicPr>
          <p:cNvPr descr="Labyrinth board game with holes" id="113" name="Google Shape;113;p7"/>
          <p:cNvPicPr preferRelativeResize="0"/>
          <p:nvPr>
            <p:ph idx="3" type="pic"/>
          </p:nvPr>
        </p:nvPicPr>
        <p:blipFill rotWithShape="1">
          <a:blip r:embed="rId3">
            <a:alphaModFix/>
          </a:blip>
          <a:srcRect b="0" l="20370" r="20369" t="0"/>
          <a:stretch/>
        </p:blipFill>
        <p:spPr>
          <a:xfrm>
            <a:off x="6096000" y="0"/>
            <a:ext cx="6096000" cy="6858000"/>
          </a:xfrm>
          <a:prstGeom prst="rect">
            <a:avLst/>
          </a:prstGeom>
          <a:solidFill>
            <a:srgbClr val="F2F2F2"/>
          </a:solid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34"/>
          <p:cNvSpPr txBox="1"/>
          <p:nvPr>
            <p:ph type="ctrTitle"/>
          </p:nvPr>
        </p:nvSpPr>
        <p:spPr>
          <a:xfrm>
            <a:off x="701100" y="685831"/>
            <a:ext cx="5617150" cy="457194"/>
          </a:xfrm>
          <a:prstGeom prst="rect">
            <a:avLst/>
          </a:prstGeom>
          <a:noFill/>
          <a:ln>
            <a:noFill/>
          </a:ln>
        </p:spPr>
        <p:txBody>
          <a:bodyPr anchorCtr="0" anchor="ctr" bIns="0" lIns="91425" spcFirstLastPara="1" rIns="91425" wrap="square" tIns="0">
            <a:noAutofit/>
          </a:bodyPr>
          <a:lstStyle/>
          <a:p>
            <a:pPr indent="0" lvl="0" marL="0" rtl="0" algn="l">
              <a:lnSpc>
                <a:spcPct val="90000"/>
              </a:lnSpc>
              <a:spcBef>
                <a:spcPts val="0"/>
              </a:spcBef>
              <a:spcAft>
                <a:spcPts val="0"/>
              </a:spcAft>
              <a:buClr>
                <a:srgbClr val="231F20"/>
              </a:buClr>
              <a:buSzPts val="2400"/>
              <a:buFont typeface="Montserrat"/>
              <a:buNone/>
            </a:pPr>
            <a:r>
              <a:rPr lang="en-US"/>
              <a:t>A Sample of the Tools Landscape</a:t>
            </a:r>
            <a:endParaRPr/>
          </a:p>
        </p:txBody>
      </p:sp>
      <p:sp>
        <p:nvSpPr>
          <p:cNvPr id="120" name="Google Shape;120;p34"/>
          <p:cNvSpPr/>
          <p:nvPr/>
        </p:nvSpPr>
        <p:spPr>
          <a:xfrm>
            <a:off x="1250950" y="1816100"/>
            <a:ext cx="2343150" cy="3352800"/>
          </a:xfrm>
          <a:prstGeom prst="rect">
            <a:avLst/>
          </a:prstGeom>
          <a:solidFill>
            <a:schemeClr val="accent1">
              <a:alpha val="18823"/>
            </a:schemeClr>
          </a:solidFill>
          <a:ln cap="flat" cmpd="sng" w="25400">
            <a:solidFill>
              <a:srgbClr val="008A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1" name="Google Shape;121;p34"/>
          <p:cNvSpPr/>
          <p:nvPr/>
        </p:nvSpPr>
        <p:spPr>
          <a:xfrm>
            <a:off x="6699250" y="1816100"/>
            <a:ext cx="2343150" cy="2235200"/>
          </a:xfrm>
          <a:prstGeom prst="rect">
            <a:avLst/>
          </a:prstGeom>
          <a:solidFill>
            <a:schemeClr val="accent1">
              <a:alpha val="61960"/>
            </a:schemeClr>
          </a:solidFill>
          <a:ln cap="flat" cmpd="sng" w="25400">
            <a:solidFill>
              <a:srgbClr val="008A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2" name="Google Shape;122;p34"/>
          <p:cNvSpPr/>
          <p:nvPr/>
        </p:nvSpPr>
        <p:spPr>
          <a:xfrm>
            <a:off x="3975100" y="1816099"/>
            <a:ext cx="2343150" cy="2609851"/>
          </a:xfrm>
          <a:prstGeom prst="rect">
            <a:avLst/>
          </a:prstGeom>
          <a:solidFill>
            <a:schemeClr val="accent1">
              <a:alpha val="36862"/>
            </a:schemeClr>
          </a:solidFill>
          <a:ln cap="flat" cmpd="sng" w="25400">
            <a:solidFill>
              <a:srgbClr val="008A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3" name="Google Shape;123;p34"/>
          <p:cNvSpPr/>
          <p:nvPr/>
        </p:nvSpPr>
        <p:spPr>
          <a:xfrm>
            <a:off x="9423400" y="1816100"/>
            <a:ext cx="2343150" cy="1841500"/>
          </a:xfrm>
          <a:prstGeom prst="rect">
            <a:avLst/>
          </a:prstGeom>
          <a:noFill/>
          <a:ln cap="flat" cmpd="sng" w="25400">
            <a:solidFill>
              <a:srgbClr val="008A4F"/>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4" name="Google Shape;124;p34"/>
          <p:cNvSpPr txBox="1"/>
          <p:nvPr/>
        </p:nvSpPr>
        <p:spPr>
          <a:xfrm>
            <a:off x="4041775" y="1508323"/>
            <a:ext cx="227647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5F36"/>
                </a:solidFill>
                <a:latin typeface="Montserrat"/>
                <a:ea typeface="Montserrat"/>
                <a:cs typeface="Montserrat"/>
                <a:sym typeface="Montserrat"/>
              </a:rPr>
              <a:t>Software Development</a:t>
            </a:r>
            <a:endParaRPr/>
          </a:p>
        </p:txBody>
      </p:sp>
      <p:sp>
        <p:nvSpPr>
          <p:cNvPr id="125" name="Google Shape;125;p34"/>
          <p:cNvSpPr txBox="1"/>
          <p:nvPr/>
        </p:nvSpPr>
        <p:spPr>
          <a:xfrm>
            <a:off x="1517649" y="1508323"/>
            <a:ext cx="219075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5F36"/>
                </a:solidFill>
                <a:latin typeface="Montserrat"/>
                <a:ea typeface="Montserrat"/>
                <a:cs typeface="Montserrat"/>
                <a:sym typeface="Montserrat"/>
              </a:rPr>
              <a:t>Data Manipulation</a:t>
            </a:r>
            <a:endParaRPr/>
          </a:p>
        </p:txBody>
      </p:sp>
      <p:sp>
        <p:nvSpPr>
          <p:cNvPr id="126" name="Google Shape;126;p34"/>
          <p:cNvSpPr txBox="1"/>
          <p:nvPr/>
        </p:nvSpPr>
        <p:spPr>
          <a:xfrm>
            <a:off x="6846887" y="1509813"/>
            <a:ext cx="227647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5F36"/>
                </a:solidFill>
                <a:latin typeface="Montserrat"/>
                <a:ea typeface="Montserrat"/>
                <a:cs typeface="Montserrat"/>
                <a:sym typeface="Montserrat"/>
              </a:rPr>
              <a:t>Model Development</a:t>
            </a:r>
            <a:endParaRPr/>
          </a:p>
        </p:txBody>
      </p:sp>
      <p:sp>
        <p:nvSpPr>
          <p:cNvPr id="127" name="Google Shape;127;p34"/>
          <p:cNvSpPr txBox="1"/>
          <p:nvPr/>
        </p:nvSpPr>
        <p:spPr>
          <a:xfrm>
            <a:off x="9456737" y="1508322"/>
            <a:ext cx="241141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Montserrat"/>
                <a:ea typeface="Montserrat"/>
                <a:cs typeface="Montserrat"/>
                <a:sym typeface="Montserrat"/>
              </a:rPr>
              <a:t>Mathematical Concepts</a:t>
            </a:r>
            <a:endParaRPr/>
          </a:p>
        </p:txBody>
      </p:sp>
      <p:pic>
        <p:nvPicPr>
          <p:cNvPr descr="Icon&#10;&#10;Description automatically generated" id="128" name="Google Shape;128;p34"/>
          <p:cNvPicPr preferRelativeResize="0"/>
          <p:nvPr/>
        </p:nvPicPr>
        <p:blipFill rotWithShape="1">
          <a:blip r:embed="rId3">
            <a:alphaModFix/>
          </a:blip>
          <a:srcRect b="0" l="0" r="0" t="0"/>
          <a:stretch/>
        </p:blipFill>
        <p:spPr>
          <a:xfrm>
            <a:off x="4445000" y="5499052"/>
            <a:ext cx="469899" cy="469899"/>
          </a:xfrm>
          <a:prstGeom prst="rect">
            <a:avLst/>
          </a:prstGeom>
          <a:noFill/>
          <a:ln>
            <a:noFill/>
          </a:ln>
        </p:spPr>
      </p:pic>
      <p:sp>
        <p:nvSpPr>
          <p:cNvPr id="129" name="Google Shape;129;p34"/>
          <p:cNvSpPr txBox="1"/>
          <p:nvPr/>
        </p:nvSpPr>
        <p:spPr>
          <a:xfrm>
            <a:off x="1255713" y="1869749"/>
            <a:ext cx="2400300" cy="350865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Montserrat"/>
                <a:ea typeface="Montserrat"/>
                <a:cs typeface="Montserrat"/>
                <a:sym typeface="Montserrat"/>
              </a:rPr>
              <a:t>MySQL</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1200" u="none" cap="none" strike="noStrike">
                <a:solidFill>
                  <a:srgbClr val="000000"/>
                </a:solidFill>
                <a:latin typeface="Montserrat"/>
                <a:ea typeface="Montserrat"/>
                <a:cs typeface="Montserrat"/>
                <a:sym typeface="Montserrat"/>
              </a:rPr>
              <a:t>mongoDB</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1200" u="none" cap="none" strike="noStrike">
                <a:solidFill>
                  <a:srgbClr val="000000"/>
                </a:solidFill>
                <a:latin typeface="Montserrat"/>
                <a:ea typeface="Montserrat"/>
                <a:cs typeface="Montserrat"/>
                <a:sym typeface="Montserrat"/>
              </a:rPr>
              <a:t>Pandas</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1200" u="none" cap="none" strike="noStrike">
                <a:solidFill>
                  <a:srgbClr val="000000"/>
                </a:solidFill>
                <a:latin typeface="Montserrat"/>
                <a:ea typeface="Montserrat"/>
                <a:cs typeface="Montserrat"/>
                <a:sym typeface="Montserrat"/>
              </a:rPr>
              <a:t>Python</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1200" u="none" cap="none" strike="noStrike">
                <a:solidFill>
                  <a:srgbClr val="000000"/>
                </a:solidFill>
                <a:latin typeface="Montserrat"/>
                <a:ea typeface="Montserrat"/>
                <a:cs typeface="Montserrat"/>
                <a:sym typeface="Montserrat"/>
              </a:rPr>
              <a:t>Tableau/Qlik</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1200" u="none" cap="none" strike="noStrike">
                <a:solidFill>
                  <a:srgbClr val="000000"/>
                </a:solidFill>
                <a:latin typeface="Montserrat"/>
                <a:ea typeface="Montserrat"/>
                <a:cs typeface="Montserrat"/>
                <a:sym typeface="Montserrat"/>
              </a:rPr>
              <a:t>Ggplot2</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1200" u="none" cap="none" strike="noStrike">
                <a:solidFill>
                  <a:srgbClr val="000000"/>
                </a:solidFill>
                <a:latin typeface="Montserrat"/>
                <a:ea typeface="Montserrat"/>
                <a:cs typeface="Montserrat"/>
                <a:sym typeface="Montserrat"/>
              </a:rPr>
              <a:t>Kafka</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1200" u="none" cap="none" strike="noStrike">
                <a:solidFill>
                  <a:srgbClr val="000000"/>
                </a:solidFill>
                <a:latin typeface="Montserrat"/>
                <a:ea typeface="Montserrat"/>
                <a:cs typeface="Montserrat"/>
                <a:sym typeface="Montserrat"/>
              </a:rPr>
              <a:t>AWS</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1200" u="none" cap="none" strike="noStrike">
                <a:solidFill>
                  <a:srgbClr val="000000"/>
                </a:solidFill>
                <a:latin typeface="Montserrat"/>
                <a:ea typeface="Montserrat"/>
                <a:cs typeface="Montserrat"/>
                <a:sym typeface="Montserrat"/>
              </a:rPr>
              <a:t>D3.js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Montserrat"/>
              <a:ea typeface="Montserrat"/>
              <a:cs typeface="Montserrat"/>
              <a:sym typeface="Montserrat"/>
            </a:endParaRPr>
          </a:p>
        </p:txBody>
      </p:sp>
      <p:sp>
        <p:nvSpPr>
          <p:cNvPr id="130" name="Google Shape;130;p34"/>
          <p:cNvSpPr txBox="1"/>
          <p:nvPr/>
        </p:nvSpPr>
        <p:spPr>
          <a:xfrm>
            <a:off x="4020344" y="1869750"/>
            <a:ext cx="1758156" cy="29238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Montserrat"/>
                <a:ea typeface="Montserrat"/>
                <a:cs typeface="Montserrat"/>
                <a:sym typeface="Montserrat"/>
              </a:rPr>
              <a:t>Spark</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1200" u="none" cap="none" strike="noStrike">
                <a:solidFill>
                  <a:srgbClr val="000000"/>
                </a:solidFill>
                <a:latin typeface="Montserrat"/>
                <a:ea typeface="Montserrat"/>
                <a:cs typeface="Montserrat"/>
                <a:sym typeface="Montserrat"/>
              </a:rPr>
              <a:t>Kafka</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1200" u="none" cap="none" strike="noStrike">
                <a:solidFill>
                  <a:srgbClr val="000000"/>
                </a:solidFill>
                <a:latin typeface="Montserrat"/>
                <a:ea typeface="Montserrat"/>
                <a:cs typeface="Montserrat"/>
                <a:sym typeface="Montserrat"/>
              </a:rPr>
              <a:t>AWS</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1200" u="none" cap="none" strike="noStrike">
                <a:solidFill>
                  <a:srgbClr val="000000"/>
                </a:solidFill>
                <a:latin typeface="Montserrat"/>
                <a:ea typeface="Montserrat"/>
                <a:cs typeface="Montserrat"/>
                <a:sym typeface="Montserrat"/>
              </a:rPr>
              <a:t>Java</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1200" u="none" cap="none" strike="noStrike">
                <a:solidFill>
                  <a:srgbClr val="000000"/>
                </a:solidFill>
                <a:latin typeface="Montserrat"/>
                <a:ea typeface="Montserrat"/>
                <a:cs typeface="Montserrat"/>
                <a:sym typeface="Montserrat"/>
              </a:rPr>
              <a:t>Docker</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1200" u="none" cap="none" strike="noStrike">
                <a:solidFill>
                  <a:srgbClr val="000000"/>
                </a:solidFill>
                <a:latin typeface="Montserrat"/>
                <a:ea typeface="Montserrat"/>
                <a:cs typeface="Montserrat"/>
                <a:sym typeface="Montserrat"/>
              </a:rPr>
              <a:t>Git</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1200" u="none" cap="none" strike="noStrike">
                <a:solidFill>
                  <a:srgbClr val="000000"/>
                </a:solidFill>
                <a:latin typeface="Montserrat"/>
                <a:ea typeface="Montserrat"/>
                <a:cs typeface="Montserrat"/>
                <a:sym typeface="Montserrat"/>
              </a:rPr>
              <a:t>Kubernetes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Montserrat"/>
              <a:ea typeface="Montserrat"/>
              <a:cs typeface="Montserrat"/>
              <a:sym typeface="Montserrat"/>
            </a:endParaRPr>
          </a:p>
        </p:txBody>
      </p:sp>
      <p:sp>
        <p:nvSpPr>
          <p:cNvPr id="131" name="Google Shape;131;p34"/>
          <p:cNvSpPr txBox="1"/>
          <p:nvPr/>
        </p:nvSpPr>
        <p:spPr>
          <a:xfrm>
            <a:off x="6808788" y="1869749"/>
            <a:ext cx="2430462" cy="24314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Montserrat"/>
                <a:ea typeface="Montserrat"/>
                <a:cs typeface="Montserrat"/>
                <a:sym typeface="Montserrat"/>
              </a:rPr>
              <a:t>Scikit Learn</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1200" u="none" cap="none" strike="noStrike">
                <a:solidFill>
                  <a:srgbClr val="000000"/>
                </a:solidFill>
                <a:latin typeface="Montserrat"/>
                <a:ea typeface="Montserrat"/>
                <a:cs typeface="Montserrat"/>
                <a:sym typeface="Montserrat"/>
              </a:rPr>
              <a:t>Tensorflow</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1200" u="none" cap="none" strike="noStrike">
                <a:solidFill>
                  <a:srgbClr val="000000"/>
                </a:solidFill>
                <a:latin typeface="Montserrat"/>
                <a:ea typeface="Montserrat"/>
                <a:cs typeface="Montserrat"/>
                <a:sym typeface="Montserrat"/>
              </a:rPr>
              <a:t>Pytorch</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1200" u="none" cap="none" strike="noStrike">
                <a:solidFill>
                  <a:srgbClr val="000000"/>
                </a:solidFill>
                <a:latin typeface="Montserrat"/>
                <a:ea typeface="Montserrat"/>
                <a:cs typeface="Montserrat"/>
                <a:sym typeface="Montserrat"/>
              </a:rPr>
              <a:t>Python</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1200" u="none" cap="none" strike="noStrike">
                <a:solidFill>
                  <a:srgbClr val="000000"/>
                </a:solidFill>
                <a:latin typeface="Montserrat"/>
                <a:ea typeface="Montserrat"/>
                <a:cs typeface="Montserrat"/>
                <a:sym typeface="Montserrat"/>
              </a:rPr>
              <a:t>Spark</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1200" u="none" cap="none" strike="noStrike">
                <a:solidFill>
                  <a:srgbClr val="000000"/>
                </a:solidFill>
                <a:latin typeface="Montserrat"/>
                <a:ea typeface="Montserrat"/>
                <a:cs typeface="Montserrat"/>
                <a:sym typeface="Montserrat"/>
              </a:rPr>
              <a:t>AWS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Montserrat"/>
              <a:ea typeface="Montserrat"/>
              <a:cs typeface="Montserrat"/>
              <a:sym typeface="Montserrat"/>
            </a:endParaRPr>
          </a:p>
        </p:txBody>
      </p:sp>
      <p:sp>
        <p:nvSpPr>
          <p:cNvPr id="132" name="Google Shape;132;p34"/>
          <p:cNvSpPr txBox="1"/>
          <p:nvPr/>
        </p:nvSpPr>
        <p:spPr>
          <a:xfrm>
            <a:off x="9042400" y="6461934"/>
            <a:ext cx="31974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900" u="none" cap="none" strike="noStrike">
                <a:solidFill>
                  <a:srgbClr val="B1B1B1"/>
                </a:solidFill>
                <a:latin typeface="Arial"/>
                <a:ea typeface="Arial"/>
                <a:cs typeface="Arial"/>
                <a:sym typeface="Arial"/>
              </a:rPr>
              <a:t>*Data collected from LinkedIn (January 2022)</a:t>
            </a:r>
            <a:endParaRPr/>
          </a:p>
          <a:p>
            <a:pPr indent="0" lvl="0" marL="0" marR="0" rtl="0" algn="l">
              <a:lnSpc>
                <a:spcPct val="100000"/>
              </a:lnSpc>
              <a:spcBef>
                <a:spcPts val="0"/>
              </a:spcBef>
              <a:spcAft>
                <a:spcPts val="0"/>
              </a:spcAft>
              <a:buNone/>
            </a:pPr>
            <a:r>
              <a:rPr b="0" i="1" lang="en-US" sz="900" u="none" cap="none" strike="noStrike">
                <a:solidFill>
                  <a:srgbClr val="B1B1B1"/>
                </a:solidFill>
                <a:latin typeface="Arial"/>
                <a:ea typeface="Arial"/>
                <a:cs typeface="Arial"/>
                <a:sym typeface="Arial"/>
              </a:rPr>
              <a:t>*Sorting Algorithm produces  a frequency weighted sample  </a:t>
            </a:r>
            <a:endParaRPr/>
          </a:p>
        </p:txBody>
      </p:sp>
      <p:sp>
        <p:nvSpPr>
          <p:cNvPr id="133" name="Google Shape;133;p34"/>
          <p:cNvSpPr txBox="1"/>
          <p:nvPr/>
        </p:nvSpPr>
        <p:spPr>
          <a:xfrm>
            <a:off x="9456737" y="1869749"/>
            <a:ext cx="2411412"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Montserrat"/>
                <a:ea typeface="Montserrat"/>
                <a:cs typeface="Montserrat"/>
                <a:sym typeface="Montserrat"/>
              </a:rPr>
              <a:t>Matrix Algebra</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1200" u="none" cap="none" strike="noStrike">
                <a:solidFill>
                  <a:srgbClr val="000000"/>
                </a:solidFill>
                <a:latin typeface="Montserrat"/>
                <a:ea typeface="Montserrat"/>
                <a:cs typeface="Montserrat"/>
                <a:sym typeface="Montserrat"/>
              </a:rPr>
              <a:t>Information Theory</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1200" u="none" cap="none" strike="noStrike">
                <a:solidFill>
                  <a:srgbClr val="000000"/>
                </a:solidFill>
                <a:latin typeface="Montserrat"/>
                <a:ea typeface="Montserrat"/>
                <a:cs typeface="Montserrat"/>
                <a:sym typeface="Montserrat"/>
              </a:rPr>
              <a:t>Objective Functions</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1200" u="none" cap="none" strike="noStrike">
                <a:solidFill>
                  <a:srgbClr val="000000"/>
                </a:solidFill>
                <a:latin typeface="Montserrat"/>
                <a:ea typeface="Montserrat"/>
                <a:cs typeface="Montserrat"/>
                <a:sym typeface="Montserrat"/>
              </a:rPr>
              <a:t>Multivariate Differentiation</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1200" u="none" cap="none" strike="noStrike">
                <a:solidFill>
                  <a:srgbClr val="000000"/>
                </a:solidFill>
                <a:latin typeface="Montserrat"/>
                <a:ea typeface="Montserrat"/>
                <a:cs typeface="Montserrat"/>
                <a:sym typeface="Montserrat"/>
              </a:rPr>
              <a:t>Probability Distributions</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Montserrat"/>
              <a:ea typeface="Montserrat"/>
              <a:cs typeface="Montserrat"/>
              <a:sym typeface="Montserrat"/>
            </a:endParaRPr>
          </a:p>
        </p:txBody>
      </p:sp>
      <p:sp>
        <p:nvSpPr>
          <p:cNvPr id="134" name="Google Shape;134;p34"/>
          <p:cNvSpPr/>
          <p:nvPr/>
        </p:nvSpPr>
        <p:spPr>
          <a:xfrm>
            <a:off x="9849643" y="3769135"/>
            <a:ext cx="812800" cy="1054100"/>
          </a:xfrm>
          <a:custGeom>
            <a:rect b="b" l="l" r="r" t="t"/>
            <a:pathLst>
              <a:path extrusionOk="0" h="825500" w="660400">
                <a:moveTo>
                  <a:pt x="476250" y="0"/>
                </a:moveTo>
                <a:cubicBezTo>
                  <a:pt x="400511" y="37869"/>
                  <a:pt x="474225" y="-4883"/>
                  <a:pt x="387350" y="76200"/>
                </a:cubicBezTo>
                <a:cubicBezTo>
                  <a:pt x="374039" y="88624"/>
                  <a:pt x="356211" y="95526"/>
                  <a:pt x="342900" y="107950"/>
                </a:cubicBezTo>
                <a:cubicBezTo>
                  <a:pt x="324267" y="125341"/>
                  <a:pt x="310694" y="147668"/>
                  <a:pt x="292100" y="165100"/>
                </a:cubicBezTo>
                <a:cubicBezTo>
                  <a:pt x="235059" y="218576"/>
                  <a:pt x="245299" y="195368"/>
                  <a:pt x="171450" y="228600"/>
                </a:cubicBezTo>
                <a:cubicBezTo>
                  <a:pt x="151577" y="237543"/>
                  <a:pt x="133529" y="250095"/>
                  <a:pt x="114300" y="260350"/>
                </a:cubicBezTo>
                <a:cubicBezTo>
                  <a:pt x="101771" y="267032"/>
                  <a:pt x="88900" y="273050"/>
                  <a:pt x="76200" y="279400"/>
                </a:cubicBezTo>
                <a:cubicBezTo>
                  <a:pt x="67733" y="289983"/>
                  <a:pt x="59867" y="301076"/>
                  <a:pt x="50800" y="311150"/>
                </a:cubicBezTo>
                <a:cubicBezTo>
                  <a:pt x="40788" y="322275"/>
                  <a:pt x="25743" y="329513"/>
                  <a:pt x="19050" y="342900"/>
                </a:cubicBezTo>
                <a:cubicBezTo>
                  <a:pt x="12357" y="356287"/>
                  <a:pt x="15836" y="372715"/>
                  <a:pt x="12700" y="387350"/>
                </a:cubicBezTo>
                <a:cubicBezTo>
                  <a:pt x="9471" y="402418"/>
                  <a:pt x="4233" y="416983"/>
                  <a:pt x="0" y="431800"/>
                </a:cubicBezTo>
                <a:cubicBezTo>
                  <a:pt x="4233" y="474133"/>
                  <a:pt x="3471" y="517269"/>
                  <a:pt x="12700" y="558800"/>
                </a:cubicBezTo>
                <a:cubicBezTo>
                  <a:pt x="16402" y="575459"/>
                  <a:pt x="28872" y="588895"/>
                  <a:pt x="38100" y="603250"/>
                </a:cubicBezTo>
                <a:cubicBezTo>
                  <a:pt x="89390" y="683034"/>
                  <a:pt x="49627" y="615175"/>
                  <a:pt x="127000" y="698500"/>
                </a:cubicBezTo>
                <a:cubicBezTo>
                  <a:pt x="137386" y="709685"/>
                  <a:pt x="141148" y="726286"/>
                  <a:pt x="152400" y="736600"/>
                </a:cubicBezTo>
                <a:cubicBezTo>
                  <a:pt x="167120" y="750093"/>
                  <a:pt x="187051" y="756605"/>
                  <a:pt x="203200" y="768350"/>
                </a:cubicBezTo>
                <a:cubicBezTo>
                  <a:pt x="210463" y="773632"/>
                  <a:pt x="214218" y="783384"/>
                  <a:pt x="222250" y="787400"/>
                </a:cubicBezTo>
                <a:cubicBezTo>
                  <a:pt x="231903" y="792227"/>
                  <a:pt x="243464" y="791409"/>
                  <a:pt x="254000" y="793750"/>
                </a:cubicBezTo>
                <a:cubicBezTo>
                  <a:pt x="262519" y="795643"/>
                  <a:pt x="270699" y="799420"/>
                  <a:pt x="279400" y="800100"/>
                </a:cubicBezTo>
                <a:cubicBezTo>
                  <a:pt x="406295" y="810014"/>
                  <a:pt x="660400" y="825500"/>
                  <a:pt x="660400" y="825500"/>
                </a:cubicBezTo>
              </a:path>
            </a:pathLst>
          </a:custGeom>
          <a:noFill/>
          <a:ln cap="flat" cmpd="sng" w="15875">
            <a:solidFill>
              <a:srgbClr val="008A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5" name="Google Shape;135;p34"/>
          <p:cNvSpPr txBox="1"/>
          <p:nvPr/>
        </p:nvSpPr>
        <p:spPr>
          <a:xfrm>
            <a:off x="10634108" y="4620433"/>
            <a:ext cx="149453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600" u="none" cap="none" strike="noStrike">
                <a:solidFill>
                  <a:srgbClr val="008E51"/>
                </a:solidFill>
                <a:latin typeface="Arial"/>
                <a:ea typeface="Arial"/>
                <a:cs typeface="Arial"/>
                <a:sym typeface="Arial"/>
              </a:rPr>
              <a:t>not scraped</a:t>
            </a:r>
            <a:endParaRPr/>
          </a:p>
        </p:txBody>
      </p:sp>
      <p:pic>
        <p:nvPicPr>
          <p:cNvPr descr="A picture containing text, tableware, dishware&#10;&#10;Description automatically generated" id="136" name="Google Shape;136;p34"/>
          <p:cNvPicPr preferRelativeResize="0"/>
          <p:nvPr/>
        </p:nvPicPr>
        <p:blipFill rotWithShape="1">
          <a:blip r:embed="rId4">
            <a:alphaModFix/>
          </a:blip>
          <a:srcRect b="0" l="0" r="0" t="0"/>
          <a:stretch/>
        </p:blipFill>
        <p:spPr>
          <a:xfrm>
            <a:off x="5106022" y="5586833"/>
            <a:ext cx="490880" cy="294336"/>
          </a:xfrm>
          <a:prstGeom prst="rect">
            <a:avLst/>
          </a:prstGeom>
          <a:noFill/>
          <a:ln>
            <a:noFill/>
          </a:ln>
        </p:spPr>
      </p:pic>
      <p:sp>
        <p:nvSpPr>
          <p:cNvPr id="137" name="Google Shape;137;p34"/>
          <p:cNvSpPr/>
          <p:nvPr/>
        </p:nvSpPr>
        <p:spPr>
          <a:xfrm>
            <a:off x="4146551" y="5305400"/>
            <a:ext cx="1803400" cy="806450"/>
          </a:xfrm>
          <a:prstGeom prst="roundRect">
            <a:avLst>
              <a:gd fmla="val 16667" name="adj"/>
            </a:avLst>
          </a:prstGeom>
          <a:noFill/>
          <a:ln cap="flat" cmpd="sng" w="25400">
            <a:solidFill>
              <a:srgbClr val="008A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8" name="Google Shape;138;p34"/>
          <p:cNvSpPr txBox="1"/>
          <p:nvPr/>
        </p:nvSpPr>
        <p:spPr>
          <a:xfrm>
            <a:off x="6000750" y="5289550"/>
            <a:ext cx="2876550" cy="11541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Observed Meta</a:t>
            </a:r>
            <a:endParaRPr/>
          </a:p>
          <a:p>
            <a:pPr indent="0" lvl="0" marL="0" marR="0" rtl="0" algn="l">
              <a:lnSpc>
                <a:spcPct val="15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Courier New"/>
              <a:buChar char="o"/>
            </a:pPr>
            <a:r>
              <a:rPr b="0" i="0" lang="en-US" sz="1200" u="none" cap="none" strike="noStrike">
                <a:solidFill>
                  <a:srgbClr val="008E51"/>
                </a:solidFill>
                <a:latin typeface="Arial"/>
                <a:ea typeface="Arial"/>
                <a:cs typeface="Arial"/>
                <a:sym typeface="Arial"/>
              </a:rPr>
              <a:t>   One language</a:t>
            </a:r>
            <a:endParaRPr/>
          </a:p>
          <a:p>
            <a:pPr indent="-285750" lvl="0" marL="285750" marR="0" rtl="0" algn="l">
              <a:lnSpc>
                <a:spcPct val="100000"/>
              </a:lnSpc>
              <a:spcBef>
                <a:spcPts val="0"/>
              </a:spcBef>
              <a:spcAft>
                <a:spcPts val="0"/>
              </a:spcAft>
              <a:buClr>
                <a:srgbClr val="000000"/>
              </a:buClr>
              <a:buSzPts val="1200"/>
              <a:buFont typeface="Courier New"/>
              <a:buChar char="o"/>
            </a:pPr>
            <a:r>
              <a:rPr b="0" i="0" lang="en-US" sz="1200" u="none" cap="none" strike="noStrike">
                <a:solidFill>
                  <a:srgbClr val="008E51"/>
                </a:solidFill>
                <a:latin typeface="Arial"/>
                <a:ea typeface="Arial"/>
                <a:cs typeface="Arial"/>
                <a:sym typeface="Arial"/>
              </a:rPr>
              <a:t>Many common Sub-tools</a:t>
            </a:r>
            <a:endParaRPr b="0" i="0" sz="1100" u="none" cap="none" strike="noStrike">
              <a:solidFill>
                <a:srgbClr val="008E51"/>
              </a:solidFill>
              <a:latin typeface="Arial"/>
              <a:ea typeface="Arial"/>
              <a:cs typeface="Arial"/>
              <a:sym typeface="Arial"/>
            </a:endParaRPr>
          </a:p>
        </p:txBody>
      </p:sp>
      <p:sp>
        <p:nvSpPr>
          <p:cNvPr id="139" name="Google Shape;139;p34"/>
          <p:cNvSpPr txBox="1"/>
          <p:nvPr/>
        </p:nvSpPr>
        <p:spPr>
          <a:xfrm>
            <a:off x="6000750" y="5563738"/>
            <a:ext cx="397832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This combo was the most frequent </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pair across posts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5"/>
          <p:cNvSpPr/>
          <p:nvPr/>
        </p:nvSpPr>
        <p:spPr>
          <a:xfrm rot="5400000">
            <a:off x="692523" y="4627664"/>
            <a:ext cx="1042941" cy="230019"/>
          </a:xfrm>
          <a:prstGeom prst="rect">
            <a:avLst/>
          </a:prstGeom>
          <a:solidFill>
            <a:srgbClr val="F6FFFB"/>
          </a:solidFill>
          <a:ln cap="flat" cmpd="sng" w="25400">
            <a:solidFill>
              <a:srgbClr val="008A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5" name="Google Shape;145;p35"/>
          <p:cNvSpPr txBox="1"/>
          <p:nvPr/>
        </p:nvSpPr>
        <p:spPr>
          <a:xfrm>
            <a:off x="1565170" y="4511840"/>
            <a:ext cx="526727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From skills to roles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descr="3D rendering of game pieces tied together with a rope" id="151" name="Google Shape;151;p36"/>
          <p:cNvPicPr preferRelativeResize="0"/>
          <p:nvPr>
            <p:ph idx="3" type="pic"/>
          </p:nvPr>
        </p:nvPicPr>
        <p:blipFill rotWithShape="1">
          <a:blip r:embed="rId3">
            <a:alphaModFix/>
          </a:blip>
          <a:srcRect b="12500" l="0" r="0" t="12500"/>
          <a:stretch/>
        </p:blipFill>
        <p:spPr>
          <a:xfrm>
            <a:off x="0" y="-205483"/>
            <a:ext cx="12192000" cy="7063483"/>
          </a:xfrm>
          <a:prstGeom prst="rect">
            <a:avLst/>
          </a:prstGeom>
          <a:noFill/>
          <a:ln>
            <a:noFill/>
          </a:ln>
        </p:spPr>
      </p:pic>
      <p:pic>
        <p:nvPicPr>
          <p:cNvPr id="152" name="Google Shape;152;p36"/>
          <p:cNvPicPr preferRelativeResize="0"/>
          <p:nvPr/>
        </p:nvPicPr>
        <p:blipFill rotWithShape="1">
          <a:blip r:embed="rId4">
            <a:alphaModFix/>
          </a:blip>
          <a:srcRect b="0" l="0" r="0" t="0"/>
          <a:stretch/>
        </p:blipFill>
        <p:spPr>
          <a:xfrm>
            <a:off x="382587" y="6184899"/>
            <a:ext cx="373063" cy="373063"/>
          </a:xfrm>
          <a:prstGeom prst="rect">
            <a:avLst/>
          </a:prstGeom>
          <a:noFill/>
          <a:ln>
            <a:noFill/>
          </a:ln>
        </p:spPr>
      </p:pic>
      <p:sp>
        <p:nvSpPr>
          <p:cNvPr id="153" name="Google Shape;153;p36"/>
          <p:cNvSpPr txBox="1"/>
          <p:nvPr>
            <p:ph type="ctrTitle"/>
          </p:nvPr>
        </p:nvSpPr>
        <p:spPr>
          <a:xfrm>
            <a:off x="185736" y="539126"/>
            <a:ext cx="6202363" cy="701032"/>
          </a:xfrm>
          <a:prstGeom prst="rect">
            <a:avLst/>
          </a:prstGeom>
          <a:noFill/>
          <a:ln>
            <a:noFill/>
          </a:ln>
        </p:spPr>
        <p:txBody>
          <a:bodyPr anchorCtr="0" anchor="ctr" bIns="0" lIns="91425" spcFirstLastPara="1" rIns="91425" wrap="square" tIns="0">
            <a:noAutofit/>
          </a:bodyPr>
          <a:lstStyle/>
          <a:p>
            <a:pPr indent="0" lvl="0" marL="0" rtl="0" algn="l">
              <a:lnSpc>
                <a:spcPct val="90000"/>
              </a:lnSpc>
              <a:spcBef>
                <a:spcPts val="0"/>
              </a:spcBef>
              <a:spcAft>
                <a:spcPts val="0"/>
              </a:spcAft>
              <a:buClr>
                <a:srgbClr val="231F20"/>
              </a:buClr>
              <a:buSzPts val="2400"/>
              <a:buFont typeface="Montserrat"/>
              <a:buNone/>
            </a:pPr>
            <a:r>
              <a:rPr b="0" lang="en-US" sz="3200">
                <a:solidFill>
                  <a:schemeClr val="dk2"/>
                </a:solidFill>
              </a:rPr>
              <a:t>Navigating The Big Roles in Data Science</a:t>
            </a:r>
            <a:endParaRPr/>
          </a:p>
        </p:txBody>
      </p:sp>
      <p:sp>
        <p:nvSpPr>
          <p:cNvPr id="154" name="Google Shape;154;p36"/>
          <p:cNvSpPr txBox="1"/>
          <p:nvPr/>
        </p:nvSpPr>
        <p:spPr>
          <a:xfrm>
            <a:off x="4551528" y="1685134"/>
            <a:ext cx="3773606"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800" u="none" cap="none" strike="noStrike">
                <a:solidFill>
                  <a:srgbClr val="FFDBB7"/>
                </a:solidFill>
                <a:latin typeface="Montserrat"/>
                <a:ea typeface="Montserrat"/>
                <a:cs typeface="Montserrat"/>
                <a:sym typeface="Montserrat"/>
              </a:rPr>
              <a:t>Business Analyst</a:t>
            </a:r>
            <a:endParaRPr/>
          </a:p>
        </p:txBody>
      </p:sp>
      <p:sp>
        <p:nvSpPr>
          <p:cNvPr id="155" name="Google Shape;155;p36"/>
          <p:cNvSpPr txBox="1"/>
          <p:nvPr/>
        </p:nvSpPr>
        <p:spPr>
          <a:xfrm>
            <a:off x="7972567" y="4676717"/>
            <a:ext cx="377360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C6D8E8"/>
                </a:solidFill>
                <a:latin typeface="Montserrat"/>
                <a:ea typeface="Montserrat"/>
                <a:cs typeface="Montserrat"/>
                <a:sym typeface="Montserrat"/>
              </a:rPr>
              <a:t>Jr. Data Scientist</a:t>
            </a:r>
            <a:endParaRPr/>
          </a:p>
        </p:txBody>
      </p:sp>
      <p:sp>
        <p:nvSpPr>
          <p:cNvPr id="156" name="Google Shape;156;p36"/>
          <p:cNvSpPr txBox="1"/>
          <p:nvPr/>
        </p:nvSpPr>
        <p:spPr>
          <a:xfrm>
            <a:off x="3857768" y="3558640"/>
            <a:ext cx="377360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FA25"/>
                </a:solidFill>
                <a:latin typeface="Montserrat"/>
                <a:ea typeface="Montserrat"/>
                <a:cs typeface="Montserrat"/>
                <a:sym typeface="Montserrat"/>
              </a:rPr>
              <a:t>ML Engineer</a:t>
            </a:r>
            <a:endParaRPr/>
          </a:p>
        </p:txBody>
      </p:sp>
      <p:sp>
        <p:nvSpPr>
          <p:cNvPr id="157" name="Google Shape;157;p36"/>
          <p:cNvSpPr txBox="1"/>
          <p:nvPr/>
        </p:nvSpPr>
        <p:spPr>
          <a:xfrm>
            <a:off x="7706436" y="2649322"/>
            <a:ext cx="3773606"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100" u="none" cap="none" strike="noStrike">
                <a:solidFill>
                  <a:srgbClr val="C6D77F"/>
                </a:solidFill>
                <a:latin typeface="Montserrat"/>
                <a:ea typeface="Montserrat"/>
                <a:cs typeface="Montserrat"/>
                <a:sym typeface="Montserrat"/>
              </a:rPr>
              <a:t>Sr. Data Analyst</a:t>
            </a:r>
            <a:endParaRPr/>
          </a:p>
        </p:txBody>
      </p:sp>
      <p:sp>
        <p:nvSpPr>
          <p:cNvPr id="158" name="Google Shape;158;p36"/>
          <p:cNvSpPr txBox="1"/>
          <p:nvPr/>
        </p:nvSpPr>
        <p:spPr>
          <a:xfrm>
            <a:off x="84162" y="4307385"/>
            <a:ext cx="37736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FFAFA7"/>
                </a:solidFill>
                <a:latin typeface="Montserrat"/>
                <a:ea typeface="Montserrat"/>
                <a:cs typeface="Montserrat"/>
                <a:sym typeface="Montserrat"/>
              </a:rPr>
              <a:t>Principal AI Scientist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7"/>
          <p:cNvSpPr/>
          <p:nvPr/>
        </p:nvSpPr>
        <p:spPr>
          <a:xfrm rot="-2741941">
            <a:off x="7885521" y="-3918364"/>
            <a:ext cx="5056659" cy="11002990"/>
          </a:xfrm>
          <a:prstGeom prst="rect">
            <a:avLst/>
          </a:prstGeom>
          <a:solidFill>
            <a:schemeClr val="accent1"/>
          </a:solidFill>
          <a:ln cap="flat" cmpd="sng" w="25400">
            <a:solidFill>
              <a:srgbClr val="008A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4" name="Google Shape;164;p37"/>
          <p:cNvSpPr txBox="1"/>
          <p:nvPr>
            <p:ph idx="1" type="subTitle"/>
          </p:nvPr>
        </p:nvSpPr>
        <p:spPr>
          <a:xfrm>
            <a:off x="7281159" y="326704"/>
            <a:ext cx="4910841" cy="18372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SzPts val="2000"/>
              <a:buNone/>
            </a:pPr>
            <a:r>
              <a:rPr b="0" lang="en-US" sz="1800">
                <a:solidFill>
                  <a:srgbClr val="3FFFAC"/>
                </a:solidFill>
                <a:latin typeface="Montserrat"/>
                <a:ea typeface="Montserrat"/>
                <a:cs typeface="Montserrat"/>
                <a:sym typeface="Montserrat"/>
              </a:rPr>
              <a:t>If you are:</a:t>
            </a:r>
            <a:endParaRPr/>
          </a:p>
          <a:p>
            <a:pPr indent="-285750" lvl="0" marL="285750" rtl="0" algn="l">
              <a:lnSpc>
                <a:spcPct val="110000"/>
              </a:lnSpc>
              <a:spcBef>
                <a:spcPts val="0"/>
              </a:spcBef>
              <a:spcAft>
                <a:spcPts val="0"/>
              </a:spcAft>
              <a:buClr>
                <a:schemeClr val="dk2"/>
              </a:buClr>
              <a:buSzPts val="2000"/>
              <a:buFont typeface="Arial"/>
              <a:buChar char="•"/>
            </a:pPr>
            <a:r>
              <a:rPr b="0" lang="en-US" sz="1600">
                <a:solidFill>
                  <a:srgbClr val="0C0C0C"/>
                </a:solidFill>
                <a:latin typeface="Montserrat"/>
                <a:ea typeface="Montserrat"/>
                <a:cs typeface="Montserrat"/>
                <a:sym typeface="Montserrat"/>
              </a:rPr>
              <a:t>Confident with various databasing languages </a:t>
            </a:r>
            <a:endParaRPr/>
          </a:p>
          <a:p>
            <a:pPr indent="-285750" lvl="0" marL="285750" rtl="0" algn="l">
              <a:lnSpc>
                <a:spcPct val="110000"/>
              </a:lnSpc>
              <a:spcBef>
                <a:spcPts val="0"/>
              </a:spcBef>
              <a:spcAft>
                <a:spcPts val="0"/>
              </a:spcAft>
              <a:buClr>
                <a:schemeClr val="dk1"/>
              </a:buClr>
              <a:buSzPts val="2000"/>
              <a:buFont typeface="Arial"/>
              <a:buChar char="•"/>
            </a:pPr>
            <a:r>
              <a:rPr b="0" lang="en-US" sz="1600">
                <a:solidFill>
                  <a:srgbClr val="0C0C0C"/>
                </a:solidFill>
                <a:latin typeface="Montserrat"/>
                <a:ea typeface="Montserrat"/>
                <a:cs typeface="Montserrat"/>
                <a:sym typeface="Montserrat"/>
              </a:rPr>
              <a:t>In the process of learning some Data Visualization tools</a:t>
            </a:r>
            <a:endParaRPr/>
          </a:p>
          <a:p>
            <a:pPr indent="-285750" lvl="0" marL="285750" rtl="0" algn="l">
              <a:lnSpc>
                <a:spcPct val="110000"/>
              </a:lnSpc>
              <a:spcBef>
                <a:spcPts val="0"/>
              </a:spcBef>
              <a:spcAft>
                <a:spcPts val="0"/>
              </a:spcAft>
              <a:buClr>
                <a:schemeClr val="dk1"/>
              </a:buClr>
              <a:buSzPts val="2000"/>
              <a:buFont typeface="Arial"/>
              <a:buChar char="•"/>
            </a:pPr>
            <a:r>
              <a:rPr b="0" lang="en-US" sz="1600">
                <a:solidFill>
                  <a:srgbClr val="0C0C0C"/>
                </a:solidFill>
                <a:latin typeface="Montserrat"/>
                <a:ea typeface="Montserrat"/>
                <a:cs typeface="Montserrat"/>
                <a:sym typeface="Montserrat"/>
              </a:rPr>
              <a:t>Have a feel for using stronger statistics, i.e. PCA/t-SNE, ANOVA, etc.</a:t>
            </a:r>
            <a:endParaRPr b="0" sz="1600">
              <a:solidFill>
                <a:srgbClr val="0C0C0C"/>
              </a:solidFill>
              <a:latin typeface="Montserrat"/>
              <a:ea typeface="Montserrat"/>
              <a:cs typeface="Montserrat"/>
              <a:sym typeface="Montserrat"/>
            </a:endParaRPr>
          </a:p>
        </p:txBody>
      </p:sp>
      <p:sp>
        <p:nvSpPr>
          <p:cNvPr id="165" name="Google Shape;165;p37"/>
          <p:cNvSpPr txBox="1"/>
          <p:nvPr>
            <p:ph idx="2" type="body"/>
          </p:nvPr>
        </p:nvSpPr>
        <p:spPr>
          <a:xfrm>
            <a:off x="700983" y="1594907"/>
            <a:ext cx="4995888" cy="5278002"/>
          </a:xfrm>
          <a:prstGeom prst="rect">
            <a:avLst/>
          </a:prstGeom>
          <a:noFill/>
          <a:ln>
            <a:noFill/>
          </a:ln>
        </p:spPr>
        <p:txBody>
          <a:bodyPr anchorCtr="0" anchor="t" bIns="0" lIns="0" spcFirstLastPara="1" rIns="0" wrap="square" tIns="0">
            <a:noAutofit/>
          </a:bodyPr>
          <a:lstStyle/>
          <a:p>
            <a:pPr indent="0" lvl="0" marL="0" rtl="0" algn="just">
              <a:lnSpc>
                <a:spcPct val="124000"/>
              </a:lnSpc>
              <a:spcBef>
                <a:spcPts val="0"/>
              </a:spcBef>
              <a:spcAft>
                <a:spcPts val="0"/>
              </a:spcAft>
              <a:buSzPts val="1100"/>
              <a:buNone/>
            </a:pPr>
            <a:r>
              <a:rPr lang="en-US"/>
              <a:t>The Data Analyst is arguably the most transparent role in the ambiguous world of data science. They provide value by analyzing data. This goes from tableau reports to EDA in python using models and statistical techniques</a:t>
            </a:r>
            <a:endParaRPr/>
          </a:p>
        </p:txBody>
      </p:sp>
      <p:sp>
        <p:nvSpPr>
          <p:cNvPr id="166" name="Google Shape;166;p37"/>
          <p:cNvSpPr txBox="1"/>
          <p:nvPr>
            <p:ph type="title"/>
          </p:nvPr>
        </p:nvSpPr>
        <p:spPr>
          <a:xfrm>
            <a:off x="700983" y="685830"/>
            <a:ext cx="9326894" cy="457200"/>
          </a:xfrm>
          <a:prstGeom prst="rect">
            <a:avLst/>
          </a:prstGeom>
          <a:noFill/>
          <a:ln>
            <a:noFill/>
          </a:ln>
        </p:spPr>
        <p:txBody>
          <a:bodyPr anchorCtr="0" anchor="ctr" bIns="0" lIns="91425" spcFirstLastPara="1" rIns="91425" wrap="square" tIns="0">
            <a:noAutofit/>
          </a:bodyPr>
          <a:lstStyle/>
          <a:p>
            <a:pPr indent="0" lvl="0" marL="0" rtl="0" algn="l">
              <a:lnSpc>
                <a:spcPct val="90000"/>
              </a:lnSpc>
              <a:spcBef>
                <a:spcPts val="0"/>
              </a:spcBef>
              <a:spcAft>
                <a:spcPts val="0"/>
              </a:spcAft>
              <a:buClr>
                <a:srgbClr val="000000"/>
              </a:buClr>
              <a:buSzPts val="2800"/>
              <a:buFont typeface="Montserrat"/>
              <a:buNone/>
            </a:pPr>
            <a:r>
              <a:rPr lang="en-US"/>
              <a:t>Data Analyst</a:t>
            </a:r>
            <a:endParaRPr/>
          </a:p>
        </p:txBody>
      </p:sp>
      <p:graphicFrame>
        <p:nvGraphicFramePr>
          <p:cNvPr id="167" name="Google Shape;167;p37"/>
          <p:cNvGraphicFramePr/>
          <p:nvPr/>
        </p:nvGraphicFramePr>
        <p:xfrm>
          <a:off x="264435" y="3051163"/>
          <a:ext cx="5733000" cy="3088200"/>
        </p:xfrm>
        <a:graphic>
          <a:graphicData uri="http://schemas.openxmlformats.org/drawingml/2006/chart">
            <c:chart r:id="rId3"/>
          </a:graphicData>
        </a:graphic>
      </p:graphicFrame>
      <p:sp>
        <p:nvSpPr>
          <p:cNvPr id="168" name="Google Shape;168;p37"/>
          <p:cNvSpPr txBox="1"/>
          <p:nvPr/>
        </p:nvSpPr>
        <p:spPr>
          <a:xfrm>
            <a:off x="9518650" y="6591300"/>
            <a:ext cx="2907942"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900" u="none" cap="none" strike="noStrike">
                <a:solidFill>
                  <a:srgbClr val="B1B1B1"/>
                </a:solidFill>
                <a:latin typeface="Arial"/>
                <a:ea typeface="Arial"/>
                <a:cs typeface="Arial"/>
                <a:sym typeface="Arial"/>
              </a:rPr>
              <a:t>*Data collected from LinkedIn (January 2022)</a:t>
            </a:r>
            <a:endParaRPr/>
          </a:p>
        </p:txBody>
      </p:sp>
      <p:pic>
        <p:nvPicPr>
          <p:cNvPr descr="A microscope" id="169" name="Google Shape;169;p37"/>
          <p:cNvPicPr preferRelativeResize="0"/>
          <p:nvPr/>
        </p:nvPicPr>
        <p:blipFill rotWithShape="1">
          <a:blip r:embed="rId4">
            <a:alphaModFix/>
          </a:blip>
          <a:srcRect b="0" l="0" r="0" t="0"/>
          <a:stretch/>
        </p:blipFill>
        <p:spPr>
          <a:xfrm rot="-2451252">
            <a:off x="9554025" y="3746453"/>
            <a:ext cx="2082800" cy="2082800"/>
          </a:xfrm>
          <a:prstGeom prst="rect">
            <a:avLst/>
          </a:prstGeom>
          <a:noFill/>
          <a:ln>
            <a:noFill/>
          </a:ln>
        </p:spPr>
      </p:pic>
      <p:pic>
        <p:nvPicPr>
          <p:cNvPr descr="Table outline" id="170" name="Google Shape;170;p37"/>
          <p:cNvPicPr preferRelativeResize="0"/>
          <p:nvPr/>
        </p:nvPicPr>
        <p:blipFill rotWithShape="1">
          <a:blip r:embed="rId5">
            <a:alphaModFix/>
          </a:blip>
          <a:srcRect b="0" l="0" r="0" t="0"/>
          <a:stretch/>
        </p:blipFill>
        <p:spPr>
          <a:xfrm>
            <a:off x="10883309" y="4820204"/>
            <a:ext cx="221343" cy="221343"/>
          </a:xfrm>
          <a:prstGeom prst="rect">
            <a:avLst/>
          </a:prstGeom>
          <a:noFill/>
          <a:ln>
            <a:noFill/>
          </a:ln>
        </p:spPr>
      </p:pic>
      <p:pic>
        <p:nvPicPr>
          <p:cNvPr descr="A confused face" id="171" name="Google Shape;171;p37"/>
          <p:cNvPicPr preferRelativeResize="0"/>
          <p:nvPr/>
        </p:nvPicPr>
        <p:blipFill rotWithShape="1">
          <a:blip r:embed="rId6">
            <a:alphaModFix/>
          </a:blip>
          <a:srcRect b="0" l="0" r="0" t="0"/>
          <a:stretch/>
        </p:blipFill>
        <p:spPr>
          <a:xfrm>
            <a:off x="9463768" y="3604672"/>
            <a:ext cx="564109" cy="705136"/>
          </a:xfrm>
          <a:prstGeom prst="rect">
            <a:avLst/>
          </a:prstGeom>
          <a:noFill/>
          <a:ln>
            <a:noFill/>
          </a:ln>
        </p:spPr>
      </p:pic>
      <p:sp>
        <p:nvSpPr>
          <p:cNvPr id="172" name="Google Shape;172;p37"/>
          <p:cNvSpPr txBox="1"/>
          <p:nvPr/>
        </p:nvSpPr>
        <p:spPr>
          <a:xfrm>
            <a:off x="7977414" y="2387332"/>
            <a:ext cx="8066314" cy="34612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000"/>
              <a:buFont typeface="Arial"/>
              <a:buNone/>
            </a:pPr>
            <a:r>
              <a:rPr b="0" i="0" lang="en-US" sz="1600" u="none" cap="none" strike="noStrike">
                <a:solidFill>
                  <a:srgbClr val="3FFFAC"/>
                </a:solidFill>
                <a:latin typeface="Montserrat"/>
                <a:ea typeface="Montserrat"/>
                <a:cs typeface="Montserrat"/>
                <a:sym typeface="Montserrat"/>
              </a:rPr>
              <a:t>. . .Then there are roles waiting for you</a:t>
            </a:r>
            <a:endParaRPr b="0" i="0" sz="1600" u="none" cap="none" strike="noStrike">
              <a:solidFill>
                <a:srgbClr val="3FFFAC"/>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4"/>
          <p:cNvSpPr/>
          <p:nvPr/>
        </p:nvSpPr>
        <p:spPr>
          <a:xfrm rot="-2741941">
            <a:off x="7885521" y="-3918364"/>
            <a:ext cx="5056659" cy="11002990"/>
          </a:xfrm>
          <a:prstGeom prst="rect">
            <a:avLst/>
          </a:prstGeom>
          <a:solidFill>
            <a:schemeClr val="accent1"/>
          </a:solidFill>
          <a:ln cap="flat" cmpd="sng" w="25400">
            <a:solidFill>
              <a:srgbClr val="008A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8" name="Google Shape;178;p4"/>
          <p:cNvSpPr txBox="1"/>
          <p:nvPr>
            <p:ph idx="2" type="body"/>
          </p:nvPr>
        </p:nvSpPr>
        <p:spPr>
          <a:xfrm>
            <a:off x="700983" y="1594907"/>
            <a:ext cx="4995888" cy="981379"/>
          </a:xfrm>
          <a:prstGeom prst="rect">
            <a:avLst/>
          </a:prstGeom>
          <a:noFill/>
          <a:ln>
            <a:noFill/>
          </a:ln>
        </p:spPr>
        <p:txBody>
          <a:bodyPr anchorCtr="0" anchor="t" bIns="0" lIns="0" spcFirstLastPara="1" rIns="0" wrap="square" tIns="0">
            <a:noAutofit/>
          </a:bodyPr>
          <a:lstStyle/>
          <a:p>
            <a:pPr indent="0" lvl="0" marL="0" rtl="0" algn="just">
              <a:lnSpc>
                <a:spcPct val="124000"/>
              </a:lnSpc>
              <a:spcBef>
                <a:spcPts val="0"/>
              </a:spcBef>
              <a:spcAft>
                <a:spcPts val="0"/>
              </a:spcAft>
              <a:buSzPts val="1100"/>
              <a:buNone/>
            </a:pPr>
            <a:r>
              <a:rPr lang="en-US"/>
              <a:t>The roles designated by ML or DL engineer will be more solely focused on putting models into production. Depending on where you are, this can be entirely done in managed service or ground-up software development</a:t>
            </a:r>
            <a:endParaRPr/>
          </a:p>
        </p:txBody>
      </p:sp>
      <p:sp>
        <p:nvSpPr>
          <p:cNvPr id="179" name="Google Shape;179;p4"/>
          <p:cNvSpPr txBox="1"/>
          <p:nvPr>
            <p:ph type="title"/>
          </p:nvPr>
        </p:nvSpPr>
        <p:spPr>
          <a:xfrm>
            <a:off x="700983" y="685830"/>
            <a:ext cx="9326894" cy="457200"/>
          </a:xfrm>
          <a:prstGeom prst="rect">
            <a:avLst/>
          </a:prstGeom>
          <a:noFill/>
          <a:ln>
            <a:noFill/>
          </a:ln>
        </p:spPr>
        <p:txBody>
          <a:bodyPr anchorCtr="0" anchor="ctr" bIns="0" lIns="91425" spcFirstLastPara="1" rIns="91425" wrap="square" tIns="0">
            <a:noAutofit/>
          </a:bodyPr>
          <a:lstStyle/>
          <a:p>
            <a:pPr indent="0" lvl="0" marL="0" rtl="0" algn="l">
              <a:lnSpc>
                <a:spcPct val="90000"/>
              </a:lnSpc>
              <a:spcBef>
                <a:spcPts val="0"/>
              </a:spcBef>
              <a:spcAft>
                <a:spcPts val="0"/>
              </a:spcAft>
              <a:buClr>
                <a:srgbClr val="000000"/>
              </a:buClr>
              <a:buSzPts val="2800"/>
              <a:buFont typeface="Montserrat"/>
              <a:buNone/>
            </a:pPr>
            <a:r>
              <a:rPr lang="en-US"/>
              <a:t>AI/ML Engineer</a:t>
            </a:r>
            <a:endParaRPr/>
          </a:p>
        </p:txBody>
      </p:sp>
      <p:pic>
        <p:nvPicPr>
          <p:cNvPr descr="Related image" id="180" name="Google Shape;180;p4"/>
          <p:cNvPicPr preferRelativeResize="0"/>
          <p:nvPr/>
        </p:nvPicPr>
        <p:blipFill rotWithShape="1">
          <a:blip r:embed="rId3">
            <a:alphaModFix/>
          </a:blip>
          <a:srcRect b="0" l="0" r="0" t="0"/>
          <a:stretch/>
        </p:blipFill>
        <p:spPr>
          <a:xfrm rot="5400000">
            <a:off x="9794282" y="4635409"/>
            <a:ext cx="509822" cy="332575"/>
          </a:xfrm>
          <a:prstGeom prst="rect">
            <a:avLst/>
          </a:prstGeom>
          <a:noFill/>
          <a:ln>
            <a:noFill/>
          </a:ln>
        </p:spPr>
      </p:pic>
      <p:pic>
        <p:nvPicPr>
          <p:cNvPr descr="Icon&#10;&#10;Description automatically generated" id="181" name="Google Shape;181;p4"/>
          <p:cNvPicPr preferRelativeResize="0"/>
          <p:nvPr/>
        </p:nvPicPr>
        <p:blipFill rotWithShape="1">
          <a:blip r:embed="rId4">
            <a:alphaModFix/>
          </a:blip>
          <a:srcRect b="0" l="0" r="0" t="0"/>
          <a:stretch/>
        </p:blipFill>
        <p:spPr>
          <a:xfrm flipH="1">
            <a:off x="9694084" y="4828007"/>
            <a:ext cx="541362" cy="457200"/>
          </a:xfrm>
          <a:prstGeom prst="rect">
            <a:avLst/>
          </a:prstGeom>
          <a:noFill/>
          <a:ln>
            <a:noFill/>
          </a:ln>
        </p:spPr>
      </p:pic>
      <p:graphicFrame>
        <p:nvGraphicFramePr>
          <p:cNvPr id="182" name="Google Shape;182;p4"/>
          <p:cNvGraphicFramePr/>
          <p:nvPr/>
        </p:nvGraphicFramePr>
        <p:xfrm>
          <a:off x="332488" y="3193616"/>
          <a:ext cx="5732877" cy="3088138"/>
        </p:xfrm>
        <a:graphic>
          <a:graphicData uri="http://schemas.openxmlformats.org/drawingml/2006/chart">
            <c:chart r:id="rId5"/>
          </a:graphicData>
        </a:graphic>
      </p:graphicFrame>
      <p:sp>
        <p:nvSpPr>
          <p:cNvPr id="183" name="Google Shape;183;p4"/>
          <p:cNvSpPr txBox="1"/>
          <p:nvPr/>
        </p:nvSpPr>
        <p:spPr>
          <a:xfrm>
            <a:off x="9479229" y="6587866"/>
            <a:ext cx="2947363"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900" u="none" cap="none" strike="noStrike">
                <a:solidFill>
                  <a:srgbClr val="B1B1B1"/>
                </a:solidFill>
                <a:latin typeface="Arial"/>
                <a:ea typeface="Arial"/>
                <a:cs typeface="Arial"/>
                <a:sym typeface="Arial"/>
              </a:rPr>
              <a:t>*Data collected from LinkedIn (January 2022)</a:t>
            </a:r>
            <a:endParaRPr/>
          </a:p>
        </p:txBody>
      </p:sp>
      <p:sp>
        <p:nvSpPr>
          <p:cNvPr id="184" name="Google Shape;184;p4"/>
          <p:cNvSpPr txBox="1"/>
          <p:nvPr/>
        </p:nvSpPr>
        <p:spPr>
          <a:xfrm>
            <a:off x="7168485" y="335313"/>
            <a:ext cx="4910841" cy="18372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BE6D"/>
              </a:buClr>
              <a:buSzPts val="2000"/>
              <a:buFont typeface="Montserrat"/>
              <a:buNone/>
            </a:pPr>
            <a:r>
              <a:rPr b="0" i="0" lang="en-US" sz="1800" u="none" cap="none" strike="noStrike">
                <a:solidFill>
                  <a:srgbClr val="3FFFAC"/>
                </a:solidFill>
                <a:latin typeface="Montserrat"/>
                <a:ea typeface="Montserrat"/>
                <a:cs typeface="Montserrat"/>
                <a:sym typeface="Montserrat"/>
              </a:rPr>
              <a:t>If you are:</a:t>
            </a:r>
            <a:endParaRPr/>
          </a:p>
          <a:p>
            <a:pPr indent="-285750" lvl="0" marL="285750" marR="0" rtl="0" algn="l">
              <a:lnSpc>
                <a:spcPct val="110000"/>
              </a:lnSpc>
              <a:spcBef>
                <a:spcPts val="0"/>
              </a:spcBef>
              <a:spcAft>
                <a:spcPts val="0"/>
              </a:spcAft>
              <a:buClr>
                <a:schemeClr val="dk2"/>
              </a:buClr>
              <a:buSzPts val="2000"/>
              <a:buFont typeface="Arial"/>
              <a:buChar char="•"/>
            </a:pPr>
            <a:r>
              <a:rPr b="0" i="0" lang="en-US" sz="1600" u="none" cap="none" strike="noStrike">
                <a:solidFill>
                  <a:srgbClr val="0C0C0C"/>
                </a:solidFill>
                <a:latin typeface="Montserrat"/>
                <a:ea typeface="Montserrat"/>
                <a:cs typeface="Montserrat"/>
                <a:sym typeface="Montserrat"/>
              </a:rPr>
              <a:t>Already engaged in the Dev/ML ops space community</a:t>
            </a:r>
            <a:endParaRPr/>
          </a:p>
          <a:p>
            <a:pPr indent="-285750" lvl="0" marL="285750" marR="0" rtl="0" algn="l">
              <a:lnSpc>
                <a:spcPct val="110000"/>
              </a:lnSpc>
              <a:spcBef>
                <a:spcPts val="0"/>
              </a:spcBef>
              <a:spcAft>
                <a:spcPts val="0"/>
              </a:spcAft>
              <a:buClr>
                <a:schemeClr val="dk1"/>
              </a:buClr>
              <a:buSzPts val="2000"/>
              <a:buFont typeface="Arial"/>
              <a:buChar char="•"/>
            </a:pPr>
            <a:r>
              <a:rPr b="0" i="0" lang="en-US" sz="1600" u="none" cap="none" strike="noStrike">
                <a:solidFill>
                  <a:srgbClr val="0C0C0C"/>
                </a:solidFill>
                <a:latin typeface="Montserrat"/>
                <a:ea typeface="Montserrat"/>
                <a:cs typeface="Montserrat"/>
                <a:sym typeface="Montserrat"/>
              </a:rPr>
              <a:t>From a software engineering background</a:t>
            </a:r>
            <a:endParaRPr/>
          </a:p>
          <a:p>
            <a:pPr indent="-285750" lvl="0" marL="285750" marR="0" rtl="0" algn="l">
              <a:lnSpc>
                <a:spcPct val="110000"/>
              </a:lnSpc>
              <a:spcBef>
                <a:spcPts val="0"/>
              </a:spcBef>
              <a:spcAft>
                <a:spcPts val="0"/>
              </a:spcAft>
              <a:buClr>
                <a:schemeClr val="dk1"/>
              </a:buClr>
              <a:buSzPts val="2000"/>
              <a:buFont typeface="Arial"/>
              <a:buChar char="•"/>
            </a:pPr>
            <a:r>
              <a:rPr b="0" i="0" lang="en-US" sz="1600" u="none" cap="none" strike="noStrike">
                <a:solidFill>
                  <a:srgbClr val="0C0C0C"/>
                </a:solidFill>
                <a:latin typeface="Montserrat"/>
                <a:ea typeface="Montserrat"/>
                <a:cs typeface="Montserrat"/>
                <a:sym typeface="Montserrat"/>
              </a:rPr>
              <a:t>Have any experience building pipelines with services such as SageMaker, GCP AI, H20, etc.</a:t>
            </a:r>
            <a:endParaRPr/>
          </a:p>
        </p:txBody>
      </p:sp>
      <p:sp>
        <p:nvSpPr>
          <p:cNvPr id="185" name="Google Shape;185;p4"/>
          <p:cNvSpPr txBox="1"/>
          <p:nvPr/>
        </p:nvSpPr>
        <p:spPr>
          <a:xfrm>
            <a:off x="7977414" y="2387332"/>
            <a:ext cx="8066314" cy="34612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000"/>
              <a:buFont typeface="Arial"/>
              <a:buNone/>
            </a:pPr>
            <a:r>
              <a:rPr b="0" i="0" lang="en-US" sz="1600" u="none" cap="none" strike="noStrike">
                <a:solidFill>
                  <a:srgbClr val="3FFFAC"/>
                </a:solidFill>
                <a:latin typeface="Montserrat"/>
                <a:ea typeface="Montserrat"/>
                <a:cs typeface="Montserrat"/>
                <a:sym typeface="Montserrat"/>
              </a:rPr>
              <a:t>. . .then there are roles waiting for you</a:t>
            </a:r>
            <a:endParaRPr b="0" i="0" sz="1600" u="none" cap="none" strike="noStrike">
              <a:solidFill>
                <a:srgbClr val="3FFFAC"/>
              </a:solidFill>
              <a:latin typeface="Montserrat"/>
              <a:ea typeface="Montserrat"/>
              <a:cs typeface="Montserrat"/>
              <a:sym typeface="Montserrat"/>
            </a:endParaRPr>
          </a:p>
        </p:txBody>
      </p:sp>
      <p:pic>
        <p:nvPicPr>
          <p:cNvPr descr="Icon&#10;&#10;Description automatically generated" id="186" name="Google Shape;186;p4"/>
          <p:cNvPicPr preferRelativeResize="0"/>
          <p:nvPr/>
        </p:nvPicPr>
        <p:blipFill rotWithShape="1">
          <a:blip r:embed="rId6">
            <a:alphaModFix/>
          </a:blip>
          <a:srcRect b="0" l="0" r="0" t="0"/>
          <a:stretch/>
        </p:blipFill>
        <p:spPr>
          <a:xfrm>
            <a:off x="8662419" y="4234127"/>
            <a:ext cx="1200523" cy="1200523"/>
          </a:xfrm>
          <a:prstGeom prst="rect">
            <a:avLst/>
          </a:prstGeom>
          <a:noFill/>
          <a:ln>
            <a:noFill/>
          </a:ln>
        </p:spPr>
      </p:pic>
      <p:pic>
        <p:nvPicPr>
          <p:cNvPr descr="Network diagram outline" id="187" name="Google Shape;187;p4"/>
          <p:cNvPicPr preferRelativeResize="0"/>
          <p:nvPr/>
        </p:nvPicPr>
        <p:blipFill rotWithShape="1">
          <a:blip r:embed="rId7">
            <a:alphaModFix/>
          </a:blip>
          <a:srcRect b="0" l="0" r="0" t="0"/>
          <a:stretch/>
        </p:blipFill>
        <p:spPr>
          <a:xfrm>
            <a:off x="10379810" y="4480218"/>
            <a:ext cx="914400" cy="914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8"/>
          <p:cNvSpPr/>
          <p:nvPr/>
        </p:nvSpPr>
        <p:spPr>
          <a:xfrm rot="-2741941">
            <a:off x="7866088" y="-3906588"/>
            <a:ext cx="5056659" cy="11002990"/>
          </a:xfrm>
          <a:prstGeom prst="rect">
            <a:avLst/>
          </a:prstGeom>
          <a:solidFill>
            <a:schemeClr val="accent1"/>
          </a:solidFill>
          <a:ln cap="flat" cmpd="sng" w="25400">
            <a:solidFill>
              <a:srgbClr val="008A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Teacher outline" id="193" name="Google Shape;193;p38"/>
          <p:cNvPicPr preferRelativeResize="0"/>
          <p:nvPr/>
        </p:nvPicPr>
        <p:blipFill rotWithShape="1">
          <a:blip r:embed="rId3">
            <a:alphaModFix/>
          </a:blip>
          <a:srcRect b="0" l="0" r="0" t="0"/>
          <a:stretch/>
        </p:blipFill>
        <p:spPr>
          <a:xfrm>
            <a:off x="7546215" y="3580825"/>
            <a:ext cx="2481662" cy="2481662"/>
          </a:xfrm>
          <a:prstGeom prst="rect">
            <a:avLst/>
          </a:prstGeom>
          <a:noFill/>
          <a:ln>
            <a:noFill/>
          </a:ln>
        </p:spPr>
      </p:pic>
      <p:sp>
        <p:nvSpPr>
          <p:cNvPr id="194" name="Google Shape;194;p38"/>
          <p:cNvSpPr txBox="1"/>
          <p:nvPr>
            <p:ph idx="2" type="body"/>
          </p:nvPr>
        </p:nvSpPr>
        <p:spPr>
          <a:xfrm>
            <a:off x="700983" y="1594907"/>
            <a:ext cx="4995888" cy="5278002"/>
          </a:xfrm>
          <a:prstGeom prst="rect">
            <a:avLst/>
          </a:prstGeom>
          <a:noFill/>
          <a:ln>
            <a:noFill/>
          </a:ln>
        </p:spPr>
        <p:txBody>
          <a:bodyPr anchorCtr="0" anchor="t" bIns="0" lIns="0" spcFirstLastPara="1" rIns="0" wrap="square" tIns="0">
            <a:noAutofit/>
          </a:bodyPr>
          <a:lstStyle/>
          <a:p>
            <a:pPr indent="0" lvl="0" marL="0" rtl="0" algn="just">
              <a:lnSpc>
                <a:spcPct val="124000"/>
              </a:lnSpc>
              <a:spcBef>
                <a:spcPts val="0"/>
              </a:spcBef>
              <a:spcAft>
                <a:spcPts val="0"/>
              </a:spcAft>
              <a:buSzPts val="1100"/>
              <a:buNone/>
            </a:pPr>
            <a:r>
              <a:rPr lang="en-US"/>
              <a:t>The range for roles designated as ‘Data Scientist’ is the broadest. You could work in a small-midsized company where you do everything, or you could be at a large company (or tech related org), where you are solely building Deep Learning models.</a:t>
            </a:r>
            <a:endParaRPr/>
          </a:p>
        </p:txBody>
      </p:sp>
      <p:sp>
        <p:nvSpPr>
          <p:cNvPr id="195" name="Google Shape;195;p38"/>
          <p:cNvSpPr txBox="1"/>
          <p:nvPr>
            <p:ph type="title"/>
          </p:nvPr>
        </p:nvSpPr>
        <p:spPr>
          <a:xfrm>
            <a:off x="700983" y="685830"/>
            <a:ext cx="9326894" cy="457200"/>
          </a:xfrm>
          <a:prstGeom prst="rect">
            <a:avLst/>
          </a:prstGeom>
          <a:noFill/>
          <a:ln>
            <a:noFill/>
          </a:ln>
        </p:spPr>
        <p:txBody>
          <a:bodyPr anchorCtr="0" anchor="ctr" bIns="0" lIns="91425" spcFirstLastPara="1" rIns="91425" wrap="square" tIns="0">
            <a:noAutofit/>
          </a:bodyPr>
          <a:lstStyle/>
          <a:p>
            <a:pPr indent="0" lvl="0" marL="0" rtl="0" algn="l">
              <a:lnSpc>
                <a:spcPct val="90000"/>
              </a:lnSpc>
              <a:spcBef>
                <a:spcPts val="0"/>
              </a:spcBef>
              <a:spcAft>
                <a:spcPts val="0"/>
              </a:spcAft>
              <a:buClr>
                <a:srgbClr val="000000"/>
              </a:buClr>
              <a:buSzPts val="2800"/>
              <a:buFont typeface="Montserrat"/>
              <a:buNone/>
            </a:pPr>
            <a:r>
              <a:rPr lang="en-US"/>
              <a:t>Data Scientist</a:t>
            </a:r>
            <a:endParaRPr/>
          </a:p>
        </p:txBody>
      </p:sp>
      <p:graphicFrame>
        <p:nvGraphicFramePr>
          <p:cNvPr id="196" name="Google Shape;196;p38"/>
          <p:cNvGraphicFramePr/>
          <p:nvPr/>
        </p:nvGraphicFramePr>
        <p:xfrm>
          <a:off x="-219307" y="3186358"/>
          <a:ext cx="5732877" cy="3088138"/>
        </p:xfrm>
        <a:graphic>
          <a:graphicData uri="http://schemas.openxmlformats.org/drawingml/2006/chart">
            <c:chart r:id="rId4"/>
          </a:graphicData>
        </a:graphic>
      </p:graphicFrame>
      <p:sp>
        <p:nvSpPr>
          <p:cNvPr id="197" name="Google Shape;197;p38"/>
          <p:cNvSpPr txBox="1"/>
          <p:nvPr/>
        </p:nvSpPr>
        <p:spPr>
          <a:xfrm>
            <a:off x="9479229" y="6587866"/>
            <a:ext cx="2947363"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900" u="none" cap="none" strike="noStrike">
                <a:solidFill>
                  <a:srgbClr val="B1B1B1"/>
                </a:solidFill>
                <a:latin typeface="Arial"/>
                <a:ea typeface="Arial"/>
                <a:cs typeface="Arial"/>
                <a:sym typeface="Arial"/>
              </a:rPr>
              <a:t>*Data collected from LinkedIn (January 2022)</a:t>
            </a:r>
            <a:endParaRPr/>
          </a:p>
        </p:txBody>
      </p:sp>
      <p:sp>
        <p:nvSpPr>
          <p:cNvPr id="198" name="Google Shape;198;p38"/>
          <p:cNvSpPr txBox="1"/>
          <p:nvPr/>
        </p:nvSpPr>
        <p:spPr>
          <a:xfrm>
            <a:off x="7168485" y="335313"/>
            <a:ext cx="4910841" cy="18372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BE6D"/>
              </a:buClr>
              <a:buSzPts val="2000"/>
              <a:buFont typeface="Montserrat"/>
              <a:buNone/>
            </a:pPr>
            <a:r>
              <a:rPr b="0" i="0" lang="en-US" sz="1800" u="none" cap="none" strike="noStrike">
                <a:solidFill>
                  <a:srgbClr val="3FFFAC"/>
                </a:solidFill>
                <a:latin typeface="Montserrat"/>
                <a:ea typeface="Montserrat"/>
                <a:cs typeface="Montserrat"/>
                <a:sym typeface="Montserrat"/>
              </a:rPr>
              <a:t>If you are:</a:t>
            </a:r>
            <a:endParaRPr/>
          </a:p>
          <a:p>
            <a:pPr indent="-285750" lvl="0" marL="285750" marR="0" rtl="0" algn="l">
              <a:lnSpc>
                <a:spcPct val="110000"/>
              </a:lnSpc>
              <a:spcBef>
                <a:spcPts val="0"/>
              </a:spcBef>
              <a:spcAft>
                <a:spcPts val="0"/>
              </a:spcAft>
              <a:buClr>
                <a:schemeClr val="dk2"/>
              </a:buClr>
              <a:buSzPts val="2000"/>
              <a:buFont typeface="Arial"/>
              <a:buChar char="•"/>
            </a:pPr>
            <a:r>
              <a:rPr b="0" i="0" lang="en-US" sz="1600" u="none" cap="none" strike="noStrike">
                <a:solidFill>
                  <a:srgbClr val="0C0C0C"/>
                </a:solidFill>
                <a:latin typeface="Montserrat"/>
                <a:ea typeface="Montserrat"/>
                <a:cs typeface="Montserrat"/>
                <a:sym typeface="Montserrat"/>
              </a:rPr>
              <a:t>Having successfully trained ML/DL models on many types of problems</a:t>
            </a:r>
            <a:endParaRPr/>
          </a:p>
          <a:p>
            <a:pPr indent="-285750" lvl="0" marL="285750" marR="0" rtl="0" algn="l">
              <a:lnSpc>
                <a:spcPct val="110000"/>
              </a:lnSpc>
              <a:spcBef>
                <a:spcPts val="0"/>
              </a:spcBef>
              <a:spcAft>
                <a:spcPts val="0"/>
              </a:spcAft>
              <a:buClr>
                <a:schemeClr val="dk1"/>
              </a:buClr>
              <a:buSzPts val="2000"/>
              <a:buFont typeface="Arial"/>
              <a:buChar char="•"/>
            </a:pPr>
            <a:r>
              <a:rPr b="0" i="0" lang="en-US" sz="1600" u="none" cap="none" strike="noStrike">
                <a:solidFill>
                  <a:srgbClr val="0C0C0C"/>
                </a:solidFill>
                <a:latin typeface="Montserrat"/>
                <a:ea typeface="Montserrat"/>
                <a:cs typeface="Montserrat"/>
                <a:sym typeface="Montserrat"/>
              </a:rPr>
              <a:t>Exhibit a track record of diverse problem solving</a:t>
            </a:r>
            <a:endParaRPr/>
          </a:p>
          <a:p>
            <a:pPr indent="-285750" lvl="0" marL="285750" marR="0" rtl="0" algn="l">
              <a:lnSpc>
                <a:spcPct val="110000"/>
              </a:lnSpc>
              <a:spcBef>
                <a:spcPts val="0"/>
              </a:spcBef>
              <a:spcAft>
                <a:spcPts val="0"/>
              </a:spcAft>
              <a:buClr>
                <a:schemeClr val="dk1"/>
              </a:buClr>
              <a:buSzPts val="2000"/>
              <a:buFont typeface="Arial"/>
              <a:buChar char="•"/>
            </a:pPr>
            <a:r>
              <a:rPr b="0" i="0" lang="en-US" sz="1600" u="none" cap="none" strike="noStrike">
                <a:solidFill>
                  <a:srgbClr val="0C0C0C"/>
                </a:solidFill>
                <a:latin typeface="Montserrat"/>
                <a:ea typeface="Montserrat"/>
                <a:cs typeface="Montserrat"/>
                <a:sym typeface="Montserrat"/>
              </a:rPr>
              <a:t>Are familiar with reproducing various topics in the current research literature.</a:t>
            </a:r>
            <a:endParaRPr/>
          </a:p>
        </p:txBody>
      </p:sp>
      <p:sp>
        <p:nvSpPr>
          <p:cNvPr id="199" name="Google Shape;199;p38"/>
          <p:cNvSpPr txBox="1"/>
          <p:nvPr/>
        </p:nvSpPr>
        <p:spPr>
          <a:xfrm>
            <a:off x="8038530" y="2387332"/>
            <a:ext cx="8005197" cy="34612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000"/>
              <a:buFont typeface="Arial"/>
              <a:buNone/>
            </a:pPr>
            <a:r>
              <a:rPr b="0" i="0" lang="en-US" sz="1600" u="none" cap="none" strike="noStrike">
                <a:solidFill>
                  <a:srgbClr val="3FFFAC"/>
                </a:solidFill>
                <a:latin typeface="Montserrat"/>
                <a:ea typeface="Montserrat"/>
                <a:cs typeface="Montserrat"/>
                <a:sym typeface="Montserrat"/>
              </a:rPr>
              <a:t>. . .then there are roles waiting for you</a:t>
            </a:r>
            <a:endParaRPr b="0" i="0" sz="1600" u="none" cap="none" strike="noStrike">
              <a:solidFill>
                <a:srgbClr val="3FFFAC"/>
              </a:solidFill>
              <a:latin typeface="Montserrat"/>
              <a:ea typeface="Montserrat"/>
              <a:cs typeface="Montserrat"/>
              <a:sym typeface="Montserrat"/>
            </a:endParaRPr>
          </a:p>
        </p:txBody>
      </p:sp>
      <p:pic>
        <p:nvPicPr>
          <p:cNvPr descr="Document with solid fill" id="200" name="Google Shape;200;p38"/>
          <p:cNvPicPr preferRelativeResize="0"/>
          <p:nvPr/>
        </p:nvPicPr>
        <p:blipFill rotWithShape="1">
          <a:blip r:embed="rId5">
            <a:alphaModFix/>
          </a:blip>
          <a:srcRect b="0" l="0" r="0" t="0"/>
          <a:stretch/>
        </p:blipFill>
        <p:spPr>
          <a:xfrm>
            <a:off x="8382000" y="4203459"/>
            <a:ext cx="914400" cy="914400"/>
          </a:xfrm>
          <a:prstGeom prst="rect">
            <a:avLst/>
          </a:prstGeom>
          <a:noFill/>
          <a:ln>
            <a:noFill/>
          </a:ln>
        </p:spPr>
      </p:pic>
      <p:pic>
        <p:nvPicPr>
          <p:cNvPr descr="Image result for algorithm png" id="201" name="Google Shape;201;p38"/>
          <p:cNvPicPr preferRelativeResize="0"/>
          <p:nvPr/>
        </p:nvPicPr>
        <p:blipFill rotWithShape="1">
          <a:blip r:embed="rId6">
            <a:alphaModFix/>
          </a:blip>
          <a:srcRect b="0" l="0" r="0" t="0"/>
          <a:stretch/>
        </p:blipFill>
        <p:spPr>
          <a:xfrm flipH="1">
            <a:off x="8615098" y="4347631"/>
            <a:ext cx="187708" cy="187708"/>
          </a:xfrm>
          <a:prstGeom prst="rect">
            <a:avLst/>
          </a:prstGeom>
          <a:noFill/>
          <a:ln>
            <a:noFill/>
          </a:ln>
        </p:spPr>
      </p:pic>
      <p:pic>
        <p:nvPicPr>
          <p:cNvPr descr="Blockchain outline" id="202" name="Google Shape;202;p38"/>
          <p:cNvPicPr preferRelativeResize="0"/>
          <p:nvPr/>
        </p:nvPicPr>
        <p:blipFill rotWithShape="1">
          <a:blip r:embed="rId7">
            <a:alphaModFix/>
          </a:blip>
          <a:srcRect b="0" l="0" r="0" t="0"/>
          <a:stretch/>
        </p:blipFill>
        <p:spPr>
          <a:xfrm>
            <a:off x="10394418" y="4403233"/>
            <a:ext cx="667248" cy="667248"/>
          </a:xfrm>
          <a:prstGeom prst="rect">
            <a:avLst/>
          </a:prstGeom>
          <a:noFill/>
          <a:ln>
            <a:noFill/>
          </a:ln>
        </p:spPr>
      </p:pic>
      <p:pic>
        <p:nvPicPr>
          <p:cNvPr descr="Image result for regression png" id="203" name="Google Shape;203;p38"/>
          <p:cNvPicPr preferRelativeResize="0"/>
          <p:nvPr/>
        </p:nvPicPr>
        <p:blipFill rotWithShape="1">
          <a:blip r:embed="rId8">
            <a:alphaModFix/>
          </a:blip>
          <a:srcRect b="0" l="0" r="0" t="0"/>
          <a:stretch/>
        </p:blipFill>
        <p:spPr>
          <a:xfrm>
            <a:off x="9203310" y="4435843"/>
            <a:ext cx="551838" cy="551838"/>
          </a:xfrm>
          <a:prstGeom prst="rect">
            <a:avLst/>
          </a:prstGeom>
          <a:noFill/>
          <a:ln>
            <a:noFill/>
          </a:ln>
        </p:spPr>
      </p:pic>
      <p:pic>
        <p:nvPicPr>
          <p:cNvPr descr="Transfer with solid fill" id="204" name="Google Shape;204;p38"/>
          <p:cNvPicPr preferRelativeResize="0"/>
          <p:nvPr/>
        </p:nvPicPr>
        <p:blipFill rotWithShape="1">
          <a:blip r:embed="rId9">
            <a:alphaModFix/>
          </a:blip>
          <a:srcRect b="0" l="0" r="0" t="0"/>
          <a:stretch/>
        </p:blipFill>
        <p:spPr>
          <a:xfrm>
            <a:off x="9935883" y="4535339"/>
            <a:ext cx="415561" cy="415561"/>
          </a:xfrm>
          <a:prstGeom prst="rect">
            <a:avLst/>
          </a:prstGeom>
          <a:noFill/>
          <a:ln>
            <a:noFill/>
          </a:ln>
        </p:spPr>
      </p:pic>
      <p:sp>
        <p:nvSpPr>
          <p:cNvPr id="205" name="Google Shape;205;p38"/>
          <p:cNvSpPr/>
          <p:nvPr/>
        </p:nvSpPr>
        <p:spPr>
          <a:xfrm>
            <a:off x="7994378" y="4700954"/>
            <a:ext cx="317925" cy="315187"/>
          </a:xfrm>
          <a:prstGeom prst="ellipse">
            <a:avLst/>
          </a:prstGeom>
          <a:solidFill>
            <a:schemeClr val="accent1"/>
          </a:solidFill>
          <a:ln cap="flat" cmpd="sng" w="25400">
            <a:solidFill>
              <a:srgbClr val="008A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Emeritus">
  <a:themeElements>
    <a:clrScheme name="Emeritus">
      <a:dk1>
        <a:srgbClr val="000000"/>
      </a:dk1>
      <a:lt1>
        <a:srgbClr val="FFFFFF"/>
      </a:lt1>
      <a:dk2>
        <a:srgbClr val="000000"/>
      </a:dk2>
      <a:lt2>
        <a:srgbClr val="FFFFFF"/>
      </a:lt2>
      <a:accent1>
        <a:srgbClr val="00BE6D"/>
      </a:accent1>
      <a:accent2>
        <a:srgbClr val="000000"/>
      </a:accent2>
      <a:accent3>
        <a:srgbClr val="7F7F7F"/>
      </a:accent3>
      <a:accent4>
        <a:srgbClr val="A5A5A5"/>
      </a:accent4>
      <a:accent5>
        <a:srgbClr val="C9C9C9"/>
      </a:accent5>
      <a:accent6>
        <a:srgbClr val="EDEDED"/>
      </a:accent6>
      <a:hlink>
        <a:srgbClr val="00BE6D"/>
      </a:hlink>
      <a:folHlink>
        <a:srgbClr val="00BE6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2021-01-29T12:21:07Z</dcterms:created>
  <dc:creator>Megan McCafferty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2021-01-11T00:00:00Z</vt:filetime>
  </property>
  <property fmtid="{D5CDD505-2E9C-101B-9397-08002B2CF9AE}" pid="3" name="ContentTypeId">
    <vt:lpwstr>0x010100D0520A2EDA40074E9699A2C39AF1E97E</vt:lpwstr>
  </property>
  <property fmtid="{D5CDD505-2E9C-101B-9397-08002B2CF9AE}" pid="4" name="Creator">
    <vt:lpwstr>Adobe Illustrator 24.3 (Macintosh)</vt:lpwstr>
  </property>
  <property fmtid="{D5CDD505-2E9C-101B-9397-08002B2CF9AE}" pid="5" name="Created">
    <vt:filetime>2021-01-11T00:00:00Z</vt:filetime>
  </property>
</Properties>
</file>